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sldIdLst>
    <p:sldId id="256" r:id="rId2"/>
    <p:sldId id="257" r:id="rId3"/>
  </p:sldIdLst>
  <p:sldSz cx="15621000" cy="18332450"/>
  <p:notesSz cx="15621000" cy="1833245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882" y="89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72038" y="2848419"/>
            <a:ext cx="12149773" cy="19295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44077" y="5145532"/>
            <a:ext cx="10005695" cy="2297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692" y="2113343"/>
            <a:ext cx="6217825" cy="60643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61332" y="2113343"/>
            <a:ext cx="6217825" cy="60643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692" y="367538"/>
            <a:ext cx="12864465" cy="14701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692" y="2113343"/>
            <a:ext cx="12864465" cy="60643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59909" y="8545259"/>
            <a:ext cx="4574032" cy="4594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4692" y="8545259"/>
            <a:ext cx="3287585" cy="4594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91572" y="8545259"/>
            <a:ext cx="3287585" cy="4594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2500" y="2460625"/>
            <a:ext cx="13716000" cy="8806180"/>
            <a:chOff x="285775" y="7"/>
            <a:chExt cx="13716000" cy="8806180"/>
          </a:xfrm>
        </p:grpSpPr>
        <p:sp>
          <p:nvSpPr>
            <p:cNvPr id="3" name="object 3"/>
            <p:cNvSpPr/>
            <p:nvPr/>
          </p:nvSpPr>
          <p:spPr>
            <a:xfrm>
              <a:off x="285775" y="7"/>
              <a:ext cx="13716000" cy="8806180"/>
            </a:xfrm>
            <a:custGeom>
              <a:avLst/>
              <a:gdLst/>
              <a:ahLst/>
              <a:cxnLst/>
              <a:rect l="l" t="t" r="r" b="b"/>
              <a:pathLst>
                <a:path w="13716000" h="8806180">
                  <a:moveTo>
                    <a:pt x="13716000" y="0"/>
                  </a:moveTo>
                  <a:lnTo>
                    <a:pt x="0" y="0"/>
                  </a:lnTo>
                  <a:lnTo>
                    <a:pt x="0" y="8805672"/>
                  </a:lnTo>
                  <a:lnTo>
                    <a:pt x="13716000" y="8805672"/>
                  </a:lnTo>
                  <a:lnTo>
                    <a:pt x="13716000" y="0"/>
                  </a:lnTo>
                  <a:close/>
                </a:path>
              </a:pathLst>
            </a:custGeom>
            <a:solidFill>
              <a:srgbClr val="AEBB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023681" y="1639506"/>
              <a:ext cx="1470025" cy="2279015"/>
            </a:xfrm>
            <a:custGeom>
              <a:avLst/>
              <a:gdLst/>
              <a:ahLst/>
              <a:cxnLst/>
              <a:rect l="l" t="t" r="r" b="b"/>
              <a:pathLst>
                <a:path w="1470025" h="2279015">
                  <a:moveTo>
                    <a:pt x="0" y="2278583"/>
                  </a:moveTo>
                  <a:lnTo>
                    <a:pt x="979817" y="0"/>
                  </a:lnTo>
                  <a:lnTo>
                    <a:pt x="1469720" y="0"/>
                  </a:lnTo>
                </a:path>
                <a:path w="1470025" h="2279015">
                  <a:moveTo>
                    <a:pt x="660527" y="2278583"/>
                  </a:moveTo>
                  <a:lnTo>
                    <a:pt x="1199997" y="1733372"/>
                  </a:lnTo>
                  <a:lnTo>
                    <a:pt x="1469720" y="1733372"/>
                  </a:lnTo>
                </a:path>
              </a:pathLst>
            </a:custGeom>
            <a:ln w="1791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96701" y="1639506"/>
              <a:ext cx="3655060" cy="1733550"/>
            </a:xfrm>
            <a:custGeom>
              <a:avLst/>
              <a:gdLst/>
              <a:ahLst/>
              <a:cxnLst/>
              <a:rect l="l" t="t" r="r" b="b"/>
              <a:pathLst>
                <a:path w="3655059" h="1733550">
                  <a:moveTo>
                    <a:pt x="0" y="0"/>
                  </a:moveTo>
                  <a:lnTo>
                    <a:pt x="465810" y="0"/>
                  </a:lnTo>
                </a:path>
                <a:path w="3655059" h="1733550">
                  <a:moveTo>
                    <a:pt x="3189033" y="0"/>
                  </a:moveTo>
                  <a:lnTo>
                    <a:pt x="3654844" y="0"/>
                  </a:lnTo>
                </a:path>
                <a:path w="3655059" h="1733550">
                  <a:moveTo>
                    <a:pt x="1433271" y="1733372"/>
                  </a:moveTo>
                  <a:lnTo>
                    <a:pt x="1899081" y="1733372"/>
                  </a:lnTo>
                </a:path>
              </a:pathLst>
            </a:custGeom>
            <a:ln w="8957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23681" y="3918089"/>
              <a:ext cx="1470025" cy="2279015"/>
            </a:xfrm>
            <a:custGeom>
              <a:avLst/>
              <a:gdLst/>
              <a:ahLst/>
              <a:cxnLst/>
              <a:rect l="l" t="t" r="r" b="b"/>
              <a:pathLst>
                <a:path w="1470025" h="2279015">
                  <a:moveTo>
                    <a:pt x="0" y="0"/>
                  </a:moveTo>
                  <a:lnTo>
                    <a:pt x="979817" y="2278583"/>
                  </a:lnTo>
                  <a:lnTo>
                    <a:pt x="1469720" y="2278583"/>
                  </a:lnTo>
                </a:path>
              </a:pathLst>
            </a:custGeom>
            <a:ln w="1791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59956" y="3372878"/>
              <a:ext cx="4819650" cy="5339080"/>
            </a:xfrm>
            <a:custGeom>
              <a:avLst/>
              <a:gdLst/>
              <a:ahLst/>
              <a:cxnLst/>
              <a:rect l="l" t="t" r="r" b="b"/>
              <a:pathLst>
                <a:path w="4819650" h="5339080">
                  <a:moveTo>
                    <a:pt x="0" y="2823794"/>
                  </a:moveTo>
                  <a:lnTo>
                    <a:pt x="116459" y="2823794"/>
                  </a:lnTo>
                  <a:lnTo>
                    <a:pt x="349364" y="1160056"/>
                  </a:lnTo>
                  <a:lnTo>
                    <a:pt x="465810" y="1160056"/>
                  </a:lnTo>
                </a:path>
                <a:path w="4819650" h="5339080">
                  <a:moveTo>
                    <a:pt x="3189033" y="1160056"/>
                  </a:moveTo>
                  <a:lnTo>
                    <a:pt x="3305479" y="1160056"/>
                  </a:lnTo>
                  <a:lnTo>
                    <a:pt x="3538397" y="1007757"/>
                  </a:lnTo>
                  <a:lnTo>
                    <a:pt x="3654844" y="1007757"/>
                  </a:lnTo>
                </a:path>
                <a:path w="4819650" h="5339080">
                  <a:moveTo>
                    <a:pt x="3189033" y="1160056"/>
                  </a:moveTo>
                  <a:lnTo>
                    <a:pt x="3305479" y="1160056"/>
                  </a:lnTo>
                  <a:lnTo>
                    <a:pt x="3538397" y="1312341"/>
                  </a:lnTo>
                  <a:lnTo>
                    <a:pt x="3654844" y="1312341"/>
                  </a:lnTo>
                </a:path>
                <a:path w="4819650" h="5339080">
                  <a:moveTo>
                    <a:pt x="0" y="2823794"/>
                  </a:moveTo>
                  <a:lnTo>
                    <a:pt x="116459" y="2823794"/>
                  </a:lnTo>
                  <a:lnTo>
                    <a:pt x="349364" y="3663403"/>
                  </a:lnTo>
                  <a:lnTo>
                    <a:pt x="465810" y="3663403"/>
                  </a:lnTo>
                </a:path>
                <a:path w="4819650" h="5339080">
                  <a:moveTo>
                    <a:pt x="0" y="2823794"/>
                  </a:moveTo>
                  <a:lnTo>
                    <a:pt x="116459" y="2823794"/>
                  </a:lnTo>
                  <a:lnTo>
                    <a:pt x="349364" y="4487532"/>
                  </a:lnTo>
                  <a:lnTo>
                    <a:pt x="465810" y="4487532"/>
                  </a:lnTo>
                </a:path>
                <a:path w="4819650" h="5339080">
                  <a:moveTo>
                    <a:pt x="1370558" y="4487532"/>
                  </a:moveTo>
                  <a:lnTo>
                    <a:pt x="1487017" y="4487532"/>
                  </a:lnTo>
                  <a:lnTo>
                    <a:pt x="1719922" y="4102341"/>
                  </a:lnTo>
                  <a:lnTo>
                    <a:pt x="1836381" y="4102341"/>
                  </a:lnTo>
                </a:path>
                <a:path w="4819650" h="5339080">
                  <a:moveTo>
                    <a:pt x="1370558" y="4487532"/>
                  </a:moveTo>
                  <a:lnTo>
                    <a:pt x="1487017" y="4487532"/>
                  </a:lnTo>
                  <a:lnTo>
                    <a:pt x="1719922" y="4872730"/>
                  </a:lnTo>
                  <a:lnTo>
                    <a:pt x="1836381" y="4872730"/>
                  </a:lnTo>
                </a:path>
                <a:path w="4819650" h="5339080">
                  <a:moveTo>
                    <a:pt x="4353560" y="4872730"/>
                  </a:moveTo>
                  <a:lnTo>
                    <a:pt x="4470019" y="4872730"/>
                  </a:lnTo>
                  <a:lnTo>
                    <a:pt x="4702924" y="4406912"/>
                  </a:lnTo>
                  <a:lnTo>
                    <a:pt x="4819383" y="4406912"/>
                  </a:lnTo>
                </a:path>
                <a:path w="4819650" h="5339080">
                  <a:moveTo>
                    <a:pt x="4353560" y="4872730"/>
                  </a:moveTo>
                  <a:lnTo>
                    <a:pt x="4819383" y="4872730"/>
                  </a:lnTo>
                </a:path>
                <a:path w="4819650" h="5339080">
                  <a:moveTo>
                    <a:pt x="4353560" y="4872730"/>
                  </a:moveTo>
                  <a:lnTo>
                    <a:pt x="4470019" y="4872730"/>
                  </a:lnTo>
                  <a:lnTo>
                    <a:pt x="4702924" y="5338542"/>
                  </a:lnTo>
                  <a:lnTo>
                    <a:pt x="4819383" y="5338542"/>
                  </a:lnTo>
                </a:path>
                <a:path w="4819650" h="5339080">
                  <a:moveTo>
                    <a:pt x="3251733" y="3663403"/>
                  </a:moveTo>
                  <a:lnTo>
                    <a:pt x="3717544" y="3663403"/>
                  </a:lnTo>
                </a:path>
                <a:path w="4819650" h="5339080">
                  <a:moveTo>
                    <a:pt x="2714256" y="0"/>
                  </a:moveTo>
                  <a:lnTo>
                    <a:pt x="3180080" y="0"/>
                  </a:lnTo>
                </a:path>
              </a:pathLst>
            </a:custGeom>
            <a:ln w="8957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96510" y="6078611"/>
            <a:ext cx="2705735" cy="600710"/>
          </a:xfrm>
          <a:prstGeom prst="rect">
            <a:avLst/>
          </a:prstGeom>
          <a:solidFill>
            <a:srgbClr val="2F3D4D"/>
          </a:solidFill>
        </p:spPr>
        <p:txBody>
          <a:bodyPr vert="horz" wrap="square" lIns="0" tIns="137160" rIns="0" bIns="0" rtlCol="0">
            <a:spAutoFit/>
          </a:bodyPr>
          <a:lstStyle/>
          <a:p>
            <a:pPr marL="263525">
              <a:lnSpc>
                <a:spcPct val="100000"/>
              </a:lnSpc>
              <a:spcBef>
                <a:spcPts val="1080"/>
              </a:spcBef>
            </a:pPr>
            <a:r>
              <a:rPr sz="1950" b="1" spc="-15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950" b="1" spc="-29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950" b="1" spc="-15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950" b="1" spc="-5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950" b="1" spc="-9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950" b="1" spc="12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950" b="1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95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50" b="1" spc="-29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950" b="1" spc="10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950" b="1" spc="114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950" b="1" spc="5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950" b="1" dirty="0">
                <a:solidFill>
                  <a:srgbClr val="FFFFFF"/>
                </a:solidFill>
                <a:latin typeface="Tahoma"/>
                <a:cs typeface="Tahoma"/>
              </a:rPr>
              <a:t>NE</a:t>
            </a:r>
            <a:endParaRPr sz="19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51173" y="3903052"/>
            <a:ext cx="1012825" cy="394335"/>
          </a:xfrm>
          <a:prstGeom prst="rect">
            <a:avLst/>
          </a:prstGeom>
          <a:solidFill>
            <a:srgbClr val="3F71AE"/>
          </a:solidFill>
        </p:spPr>
        <p:txBody>
          <a:bodyPr vert="horz" wrap="square" lIns="0" tIns="92075" rIns="0" bIns="0" rtlCol="0">
            <a:spAutoFit/>
          </a:bodyPr>
          <a:lstStyle/>
          <a:p>
            <a:pPr marL="160655">
              <a:lnSpc>
                <a:spcPct val="100000"/>
              </a:lnSpc>
              <a:spcBef>
                <a:spcPts val="725"/>
              </a:spcBef>
            </a:pPr>
            <a:r>
              <a:rPr sz="1250" b="1" spc="-135" dirty="0">
                <a:solidFill>
                  <a:srgbClr val="FFFFFF"/>
                </a:solidFill>
                <a:latin typeface="Tahoma"/>
                <a:cs typeface="Tahoma"/>
              </a:rPr>
              <a:t>¿</a:t>
            </a:r>
            <a:r>
              <a:rPr sz="1250" b="1" spc="35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1250" b="1" spc="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250" b="1" spc="-15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125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1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250" b="1" spc="-3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250" b="1" spc="-135" dirty="0">
                <a:solidFill>
                  <a:srgbClr val="FFFFFF"/>
                </a:solidFill>
                <a:latin typeface="Tahoma"/>
                <a:cs typeface="Tahoma"/>
              </a:rPr>
              <a:t>?</a:t>
            </a:r>
            <a:endParaRPr sz="125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279555" y="4095361"/>
            <a:ext cx="3077845" cy="1738630"/>
            <a:chOff x="4612830" y="1634743"/>
            <a:chExt cx="3077845" cy="1738630"/>
          </a:xfrm>
        </p:grpSpPr>
        <p:sp>
          <p:nvSpPr>
            <p:cNvPr id="11" name="object 11"/>
            <p:cNvSpPr/>
            <p:nvPr/>
          </p:nvSpPr>
          <p:spPr>
            <a:xfrm>
              <a:off x="4613147" y="163950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88" y="0"/>
                  </a:moveTo>
                  <a:close/>
                </a:path>
              </a:pathLst>
            </a:custGeom>
            <a:solidFill>
              <a:srgbClr val="AEBB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13147" y="163950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14" y="63"/>
                  </a:moveTo>
                  <a:close/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13173" y="163956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63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13173" y="163956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0" y="0"/>
                  </a:moveTo>
                  <a:lnTo>
                    <a:pt x="63" y="0"/>
                  </a:lnTo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46419" y="337287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01" y="0"/>
                  </a:moveTo>
                  <a:close/>
                </a:path>
              </a:pathLst>
            </a:custGeom>
            <a:solidFill>
              <a:srgbClr val="AEBB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46419" y="337287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14" y="50"/>
                  </a:moveTo>
                  <a:close/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46444" y="337292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46444" y="337292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962512" y="1639506"/>
              <a:ext cx="2723515" cy="0"/>
            </a:xfrm>
            <a:custGeom>
              <a:avLst/>
              <a:gdLst/>
              <a:ahLst/>
              <a:cxnLst/>
              <a:rect l="l" t="t" r="r" b="b"/>
              <a:pathLst>
                <a:path w="2723515">
                  <a:moveTo>
                    <a:pt x="0" y="0"/>
                  </a:moveTo>
                  <a:lnTo>
                    <a:pt x="2723222" y="0"/>
                  </a:lnTo>
                  <a:lnTo>
                    <a:pt x="0" y="0"/>
                  </a:lnTo>
                  <a:close/>
                </a:path>
              </a:pathLst>
            </a:custGeom>
            <a:ln w="8957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151173" y="5528928"/>
            <a:ext cx="2446020" cy="609600"/>
          </a:xfrm>
          <a:prstGeom prst="rect">
            <a:avLst/>
          </a:prstGeom>
          <a:solidFill>
            <a:srgbClr val="3F71AE"/>
          </a:solidFill>
        </p:spPr>
        <p:txBody>
          <a:bodyPr vert="horz" wrap="square" lIns="0" tIns="67310" rIns="0" bIns="0" rtlCol="0">
            <a:spAutoFit/>
          </a:bodyPr>
          <a:lstStyle/>
          <a:p>
            <a:pPr marL="160655" marR="198755">
              <a:lnSpc>
                <a:spcPct val="112900"/>
              </a:lnSpc>
              <a:spcBef>
                <a:spcPts val="530"/>
              </a:spcBef>
            </a:pPr>
            <a:r>
              <a:rPr sz="1250" b="1" spc="-30" dirty="0">
                <a:solidFill>
                  <a:srgbClr val="FFFFFF"/>
                </a:solidFill>
                <a:latin typeface="Tahoma"/>
                <a:cs typeface="Tahoma"/>
              </a:rPr>
              <a:t>¿Cómo</a:t>
            </a:r>
            <a:r>
              <a:rPr sz="125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10" dirty="0">
                <a:solidFill>
                  <a:srgbClr val="FFFFFF"/>
                </a:solidFill>
                <a:latin typeface="Tahoma"/>
                <a:cs typeface="Tahoma"/>
              </a:rPr>
              <a:t>funciona</a:t>
            </a:r>
            <a:r>
              <a:rPr sz="1250" b="1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2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250" b="1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15" dirty="0">
                <a:solidFill>
                  <a:srgbClr val="FFFFFF"/>
                </a:solidFill>
                <a:latin typeface="Tahoma"/>
                <a:cs typeface="Tahoma"/>
              </a:rPr>
              <a:t>sistema </a:t>
            </a:r>
            <a:r>
              <a:rPr sz="1250" b="1" spc="-3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20" dirty="0">
                <a:solidFill>
                  <a:srgbClr val="FFFFFF"/>
                </a:solidFill>
                <a:latin typeface="Tahoma"/>
                <a:cs typeface="Tahoma"/>
              </a:rPr>
              <a:t>inmunitario?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79250" y="3563432"/>
            <a:ext cx="2518410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es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el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sistema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de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defensa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del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cuerpo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contra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79250" y="3724678"/>
            <a:ext cx="2588895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las</a:t>
            </a:r>
            <a:r>
              <a:rPr sz="950" spc="-4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0" dirty="0">
                <a:solidFill>
                  <a:srgbClr val="2F3D4D"/>
                </a:solidFill>
                <a:latin typeface="Lucida Sans Unicode"/>
                <a:cs typeface="Lucida Sans Unicode"/>
              </a:rPr>
              <a:t>infecciones.</a:t>
            </a:r>
            <a:r>
              <a:rPr sz="950" spc="-4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El</a:t>
            </a:r>
            <a:r>
              <a:rPr sz="950" spc="-4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sistema</a:t>
            </a:r>
            <a:r>
              <a:rPr sz="950" spc="-4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inmunitario</a:t>
            </a:r>
            <a:r>
              <a:rPr sz="950" spc="-4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ataca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679250" y="3885923"/>
            <a:ext cx="1336040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a</a:t>
            </a:r>
            <a:r>
              <a:rPr sz="950" spc="-6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gérmenes</a:t>
            </a:r>
            <a:r>
              <a:rPr sz="950" spc="-5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invasores.</a:t>
            </a:r>
            <a:endParaRPr sz="950">
              <a:latin typeface="Lucida Sans Unicode"/>
              <a:cs typeface="Lucida Sans Unicode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468589" y="4095361"/>
            <a:ext cx="3122930" cy="9525"/>
            <a:chOff x="7801864" y="1634743"/>
            <a:chExt cx="3122930" cy="9525"/>
          </a:xfrm>
        </p:grpSpPr>
        <p:sp>
          <p:nvSpPr>
            <p:cNvPr id="25" name="object 25"/>
            <p:cNvSpPr/>
            <p:nvPr/>
          </p:nvSpPr>
          <p:spPr>
            <a:xfrm>
              <a:off x="7802181" y="163950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88" y="0"/>
                  </a:moveTo>
                  <a:close/>
                </a:path>
              </a:pathLst>
            </a:custGeom>
            <a:solidFill>
              <a:srgbClr val="AEBB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802181" y="163950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14" y="63"/>
                  </a:moveTo>
                  <a:close/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802206" y="163956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63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802206" y="163956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63" y="0"/>
                  </a:lnTo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151545" y="1639506"/>
              <a:ext cx="2768600" cy="0"/>
            </a:xfrm>
            <a:custGeom>
              <a:avLst/>
              <a:gdLst/>
              <a:ahLst/>
              <a:cxnLst/>
              <a:rect l="l" t="t" r="r" b="b"/>
              <a:pathLst>
                <a:path w="2768600">
                  <a:moveTo>
                    <a:pt x="0" y="0"/>
                  </a:moveTo>
                  <a:lnTo>
                    <a:pt x="2768003" y="0"/>
                  </a:lnTo>
                  <a:lnTo>
                    <a:pt x="0" y="0"/>
                  </a:lnTo>
                  <a:close/>
                </a:path>
              </a:pathLst>
            </a:custGeom>
            <a:ln w="8957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8868270" y="3724684"/>
            <a:ext cx="2625725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ya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sean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bacterias,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5" dirty="0">
                <a:solidFill>
                  <a:srgbClr val="2F3D4D"/>
                </a:solidFill>
                <a:latin typeface="Lucida Sans Unicode"/>
                <a:cs typeface="Lucida Sans Unicode"/>
              </a:rPr>
              <a:t>hongos,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virus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o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sustancias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868270" y="3885924"/>
            <a:ext cx="1731645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extrañas</a:t>
            </a:r>
            <a:r>
              <a:rPr sz="950" spc="-7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llamadas</a:t>
            </a:r>
            <a:r>
              <a:rPr sz="950" spc="-7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antígenos.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062508" y="5833496"/>
            <a:ext cx="2678430" cy="0"/>
          </a:xfrm>
          <a:custGeom>
            <a:avLst/>
            <a:gdLst/>
            <a:ahLst/>
            <a:cxnLst/>
            <a:rect l="l" t="t" r="r" b="b"/>
            <a:pathLst>
              <a:path w="2678429">
                <a:moveTo>
                  <a:pt x="0" y="0"/>
                </a:moveTo>
                <a:lnTo>
                  <a:pt x="2678430" y="0"/>
                </a:lnTo>
                <a:lnTo>
                  <a:pt x="0" y="0"/>
                </a:lnTo>
                <a:close/>
              </a:path>
            </a:pathLst>
          </a:custGeom>
          <a:ln w="8957">
            <a:solidFill>
              <a:srgbClr val="2F3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112521" y="5124744"/>
            <a:ext cx="2536190" cy="509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1400"/>
              </a:lnSpc>
              <a:spcBef>
                <a:spcPts val="90"/>
              </a:spcBef>
            </a:pP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Cuando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el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cuerpo detecta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sustancias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 extrañas 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que </a:t>
            </a:r>
            <a:r>
              <a:rPr sz="950" spc="-10" dirty="0">
                <a:solidFill>
                  <a:srgbClr val="2F3D4D"/>
                </a:solidFill>
                <a:latin typeface="Lucida Sans Unicode"/>
                <a:cs typeface="Lucida Sans Unicode"/>
              </a:rPr>
              <a:t>lo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invaden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(llamadas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0" dirty="0">
                <a:solidFill>
                  <a:srgbClr val="2F3D4D"/>
                </a:solidFill>
                <a:latin typeface="Lucida Sans Unicode"/>
                <a:cs typeface="Lucida Sans Unicode"/>
              </a:rPr>
              <a:t>“antígenos”),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el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sistema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inmunitario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trabaja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112521" y="5619289"/>
            <a:ext cx="1880235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para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reconocerlas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y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eliminarlas.</a:t>
            </a:r>
            <a:endParaRPr sz="950">
              <a:latin typeface="Lucida Sans Unicode"/>
              <a:cs typeface="Lucida Sans Unicode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7142823" y="5833179"/>
            <a:ext cx="3077845" cy="2825115"/>
            <a:chOff x="6476098" y="3372561"/>
            <a:chExt cx="3077845" cy="2825115"/>
          </a:xfrm>
        </p:grpSpPr>
        <p:sp>
          <p:nvSpPr>
            <p:cNvPr id="36" name="object 36"/>
            <p:cNvSpPr/>
            <p:nvPr/>
          </p:nvSpPr>
          <p:spPr>
            <a:xfrm>
              <a:off x="9190672" y="337287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88" y="0"/>
                  </a:moveTo>
                  <a:close/>
                </a:path>
              </a:pathLst>
            </a:custGeom>
            <a:solidFill>
              <a:srgbClr val="AEBB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190672" y="337287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01" y="50"/>
                  </a:moveTo>
                  <a:close/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190685" y="337292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190685" y="337292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476416" y="619667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88" y="0"/>
                  </a:moveTo>
                  <a:close/>
                </a:path>
              </a:pathLst>
            </a:custGeom>
            <a:solidFill>
              <a:srgbClr val="AEBB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476416" y="619667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01" y="50"/>
                  </a:moveTo>
                  <a:close/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476428" y="6196723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476428" y="6196723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825767" y="4532934"/>
              <a:ext cx="2723515" cy="0"/>
            </a:xfrm>
            <a:custGeom>
              <a:avLst/>
              <a:gdLst/>
              <a:ahLst/>
              <a:cxnLst/>
              <a:rect l="l" t="t" r="r" b="b"/>
              <a:pathLst>
                <a:path w="2723515">
                  <a:moveTo>
                    <a:pt x="0" y="0"/>
                  </a:moveTo>
                  <a:lnTo>
                    <a:pt x="2723222" y="0"/>
                  </a:lnTo>
                  <a:lnTo>
                    <a:pt x="0" y="0"/>
                  </a:lnTo>
                  <a:close/>
                </a:path>
              </a:pathLst>
            </a:custGeom>
            <a:ln w="8957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4151173" y="8352718"/>
            <a:ext cx="2875915" cy="609600"/>
          </a:xfrm>
          <a:prstGeom prst="rect">
            <a:avLst/>
          </a:prstGeom>
          <a:solidFill>
            <a:srgbClr val="3F71AE"/>
          </a:solidFill>
        </p:spPr>
        <p:txBody>
          <a:bodyPr vert="horz" wrap="square" lIns="0" tIns="67310" rIns="0" bIns="0" rtlCol="0">
            <a:spAutoFit/>
          </a:bodyPr>
          <a:lstStyle/>
          <a:p>
            <a:pPr marL="160655" marR="160020">
              <a:lnSpc>
                <a:spcPct val="112900"/>
              </a:lnSpc>
              <a:spcBef>
                <a:spcPts val="530"/>
              </a:spcBef>
            </a:pPr>
            <a:r>
              <a:rPr sz="1250" b="1" spc="-15" dirty="0">
                <a:solidFill>
                  <a:srgbClr val="FFFFFF"/>
                </a:solidFill>
                <a:latin typeface="Tahoma"/>
                <a:cs typeface="Tahoma"/>
              </a:rPr>
              <a:t>Origen</a:t>
            </a:r>
            <a:r>
              <a:rPr sz="125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1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25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15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25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10" dirty="0">
                <a:solidFill>
                  <a:srgbClr val="FFFFFF"/>
                </a:solidFill>
                <a:latin typeface="Tahoma"/>
                <a:cs typeface="Tahoma"/>
              </a:rPr>
              <a:t>componentes</a:t>
            </a:r>
            <a:r>
              <a:rPr sz="125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1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25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20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250" b="1" spc="-3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15" dirty="0">
                <a:solidFill>
                  <a:srgbClr val="FFFFFF"/>
                </a:solidFill>
                <a:latin typeface="Tahoma"/>
                <a:cs typeface="Tahoma"/>
              </a:rPr>
              <a:t>respuesta</a:t>
            </a:r>
            <a:r>
              <a:rPr sz="125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10" dirty="0">
                <a:solidFill>
                  <a:srgbClr val="FFFFFF"/>
                </a:solidFill>
                <a:latin typeface="Tahoma"/>
                <a:cs typeface="Tahoma"/>
              </a:rPr>
              <a:t>inmunitaria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542505" y="6446057"/>
            <a:ext cx="2585720" cy="509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1400"/>
              </a:lnSpc>
              <a:spcBef>
                <a:spcPts val="90"/>
              </a:spcBef>
            </a:pP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Los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órganos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que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forman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el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sistema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inmune </a:t>
            </a:r>
            <a:r>
              <a:rPr sz="950" spc="-29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se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encuentran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0" dirty="0">
                <a:solidFill>
                  <a:srgbClr val="2F3D4D"/>
                </a:solidFill>
                <a:latin typeface="Lucida Sans Unicode"/>
                <a:cs typeface="Lucida Sans Unicode"/>
              </a:rPr>
              <a:t>localizados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estratégicamente </a:t>
            </a:r>
            <a:r>
              <a:rPr sz="950" spc="-29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en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todo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el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cuerpo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humano.</a:t>
            </a:r>
            <a:endParaRPr sz="950">
              <a:latin typeface="Lucida Sans Unicode"/>
              <a:cs typeface="Lucida Sans Unicode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0331844" y="6836504"/>
            <a:ext cx="2872105" cy="157480"/>
            <a:chOff x="9665119" y="4375886"/>
            <a:chExt cx="2872105" cy="157480"/>
          </a:xfrm>
        </p:grpSpPr>
        <p:sp>
          <p:nvSpPr>
            <p:cNvPr id="48" name="object 48"/>
            <p:cNvSpPr/>
            <p:nvPr/>
          </p:nvSpPr>
          <p:spPr>
            <a:xfrm>
              <a:off x="9665436" y="453293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88" y="0"/>
                  </a:moveTo>
                  <a:close/>
                </a:path>
              </a:pathLst>
            </a:custGeom>
            <a:solidFill>
              <a:srgbClr val="AEBB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665436" y="453293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14" y="50"/>
                  </a:moveTo>
                  <a:close/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665462" y="4532985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63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665462" y="4532985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63" y="0"/>
                  </a:lnTo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014801" y="4380648"/>
              <a:ext cx="2517775" cy="0"/>
            </a:xfrm>
            <a:custGeom>
              <a:avLst/>
              <a:gdLst/>
              <a:ahLst/>
              <a:cxnLst/>
              <a:rect l="l" t="t" r="r" b="b"/>
              <a:pathLst>
                <a:path w="2517775">
                  <a:moveTo>
                    <a:pt x="0" y="0"/>
                  </a:moveTo>
                  <a:lnTo>
                    <a:pt x="2517190" y="0"/>
                  </a:lnTo>
                  <a:lnTo>
                    <a:pt x="0" y="0"/>
                  </a:lnTo>
                  <a:close/>
                </a:path>
              </a:pathLst>
            </a:custGeom>
            <a:ln w="8957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10731526" y="6627053"/>
            <a:ext cx="2409825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Los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dos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más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importantes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son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el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timo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y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la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0681526" y="7145838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4">
                <a:moveTo>
                  <a:pt x="0" y="0"/>
                </a:moveTo>
                <a:lnTo>
                  <a:pt x="877874" y="0"/>
                </a:lnTo>
                <a:lnTo>
                  <a:pt x="0" y="0"/>
                </a:lnTo>
                <a:close/>
              </a:path>
            </a:pathLst>
          </a:custGeom>
          <a:ln w="8957">
            <a:solidFill>
              <a:srgbClr val="2F3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10731526" y="6931625"/>
            <a:ext cx="775970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spc="30" dirty="0">
                <a:solidFill>
                  <a:srgbClr val="2F3D4D"/>
                </a:solidFill>
                <a:latin typeface="Lucida Sans Unicode"/>
                <a:cs typeface="Lucida Sans Unicode"/>
              </a:rPr>
              <a:t>m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é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d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u</a:t>
            </a:r>
            <a:r>
              <a:rPr sz="950" spc="-25" dirty="0">
                <a:solidFill>
                  <a:srgbClr val="2F3D4D"/>
                </a:solidFill>
                <a:latin typeface="Lucida Sans Unicode"/>
                <a:cs typeface="Lucida Sans Unicode"/>
              </a:rPr>
              <a:t>l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a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ósea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492492" y="9496900"/>
            <a:ext cx="2786380" cy="0"/>
          </a:xfrm>
          <a:custGeom>
            <a:avLst/>
            <a:gdLst/>
            <a:ahLst/>
            <a:cxnLst/>
            <a:rect l="l" t="t" r="r" b="b"/>
            <a:pathLst>
              <a:path w="2786379">
                <a:moveTo>
                  <a:pt x="0" y="0"/>
                </a:moveTo>
                <a:lnTo>
                  <a:pt x="2785922" y="0"/>
                </a:lnTo>
                <a:lnTo>
                  <a:pt x="0" y="0"/>
                </a:lnTo>
                <a:close/>
              </a:path>
            </a:pathLst>
          </a:custGeom>
          <a:ln w="8957">
            <a:solidFill>
              <a:srgbClr val="2F3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7542505" y="8788160"/>
            <a:ext cx="2644140" cy="6705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1400"/>
              </a:lnSpc>
              <a:spcBef>
                <a:spcPts val="90"/>
              </a:spcBef>
            </a:pPr>
            <a:r>
              <a:rPr sz="950" spc="30" dirty="0">
                <a:solidFill>
                  <a:srgbClr val="2F3D4D"/>
                </a:solidFill>
                <a:latin typeface="Lucida Sans Unicode"/>
                <a:cs typeface="Lucida Sans Unicode"/>
              </a:rPr>
              <a:t>Para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las células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del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sistema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inmunitario son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 fundamentales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las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adenoides,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la 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medula 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ósea,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0" dirty="0">
                <a:solidFill>
                  <a:srgbClr val="2F3D4D"/>
                </a:solidFill>
                <a:latin typeface="Lucida Sans Unicode"/>
                <a:cs typeface="Lucida Sans Unicode"/>
              </a:rPr>
              <a:t>los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5" dirty="0">
                <a:solidFill>
                  <a:srgbClr val="2F3D4D"/>
                </a:solidFill>
                <a:latin typeface="Lucida Sans Unicode"/>
                <a:cs typeface="Lucida Sans Unicode"/>
              </a:rPr>
              <a:t>ganglios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5" dirty="0">
                <a:solidFill>
                  <a:srgbClr val="2F3D4D"/>
                </a:solidFill>
                <a:latin typeface="Lucida Sans Unicode"/>
                <a:cs typeface="Lucida Sans Unicode"/>
              </a:rPr>
              <a:t>linfáticos,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el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20" dirty="0">
                <a:solidFill>
                  <a:srgbClr val="2F3D4D"/>
                </a:solidFill>
                <a:latin typeface="Lucida Sans Unicode"/>
                <a:cs typeface="Lucida Sans Unicode"/>
              </a:rPr>
              <a:t>bazo,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el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timo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y </a:t>
            </a:r>
            <a:r>
              <a:rPr sz="950" spc="-28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las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amígdalas</a:t>
            </a:r>
            <a:endParaRPr sz="950">
              <a:latin typeface="Lucida Sans Unicode"/>
              <a:cs typeface="Lucida Sans Unicode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7487730" y="9496583"/>
            <a:ext cx="2907665" cy="829310"/>
            <a:chOff x="6821005" y="7035965"/>
            <a:chExt cx="2907665" cy="829310"/>
          </a:xfrm>
        </p:grpSpPr>
        <p:sp>
          <p:nvSpPr>
            <p:cNvPr id="59" name="object 59"/>
            <p:cNvSpPr/>
            <p:nvPr/>
          </p:nvSpPr>
          <p:spPr>
            <a:xfrm>
              <a:off x="9728149" y="703628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</a:pathLst>
            </a:custGeom>
            <a:solidFill>
              <a:srgbClr val="AEBB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728149" y="703628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01" y="50"/>
                  </a:moveTo>
                  <a:close/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728162" y="7036333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728162" y="7036333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825767" y="7860411"/>
              <a:ext cx="904875" cy="0"/>
            </a:xfrm>
            <a:custGeom>
              <a:avLst/>
              <a:gdLst/>
              <a:ahLst/>
              <a:cxnLst/>
              <a:rect l="l" t="t" r="r" b="b"/>
              <a:pathLst>
                <a:path w="904875">
                  <a:moveTo>
                    <a:pt x="0" y="0"/>
                  </a:moveTo>
                  <a:lnTo>
                    <a:pt x="904760" y="0"/>
                  </a:lnTo>
                  <a:lnTo>
                    <a:pt x="0" y="0"/>
                  </a:lnTo>
                  <a:close/>
                </a:path>
              </a:pathLst>
            </a:custGeom>
            <a:ln w="8957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7542505" y="9934785"/>
            <a:ext cx="801370" cy="3479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1400"/>
              </a:lnSpc>
              <a:spcBef>
                <a:spcPts val="90"/>
              </a:spcBef>
            </a:pP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hay</a:t>
            </a:r>
            <a:r>
              <a:rPr sz="950" spc="-8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dos</a:t>
            </a:r>
            <a:r>
              <a:rPr sz="950" spc="-7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0" dirty="0">
                <a:solidFill>
                  <a:srgbClr val="2F3D4D"/>
                </a:solidFill>
                <a:latin typeface="Lucida Sans Unicode"/>
                <a:cs typeface="Lucida Sans Unicode"/>
              </a:rPr>
              <a:t>tipos </a:t>
            </a:r>
            <a:r>
              <a:rPr sz="950" spc="-28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de</a:t>
            </a:r>
            <a:r>
              <a:rPr sz="950" spc="-7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5" dirty="0">
                <a:solidFill>
                  <a:srgbClr val="2F3D4D"/>
                </a:solidFill>
                <a:latin typeface="Lucida Sans Unicode"/>
                <a:cs typeface="Lucida Sans Unicode"/>
              </a:rPr>
              <a:t>linfocitos:</a:t>
            </a:r>
            <a:endParaRPr sz="950">
              <a:latin typeface="Lucida Sans Unicode"/>
              <a:cs typeface="Lucida Sans Unicode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8513381" y="9931075"/>
            <a:ext cx="2943860" cy="390525"/>
            <a:chOff x="7846656" y="7470457"/>
            <a:chExt cx="2943860" cy="390525"/>
          </a:xfrm>
        </p:grpSpPr>
        <p:sp>
          <p:nvSpPr>
            <p:cNvPr id="66" name="object 66"/>
            <p:cNvSpPr/>
            <p:nvPr/>
          </p:nvSpPr>
          <p:spPr>
            <a:xfrm>
              <a:off x="7846974" y="786042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</a:pathLst>
            </a:custGeom>
            <a:solidFill>
              <a:srgbClr val="AEBB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846974" y="786042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01" y="38"/>
                  </a:moveTo>
                  <a:close/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846986" y="7860461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846986" y="7860461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196338" y="7475219"/>
              <a:ext cx="2588895" cy="0"/>
            </a:xfrm>
            <a:custGeom>
              <a:avLst/>
              <a:gdLst/>
              <a:ahLst/>
              <a:cxnLst/>
              <a:rect l="l" t="t" r="r" b="b"/>
              <a:pathLst>
                <a:path w="2588895">
                  <a:moveTo>
                    <a:pt x="0" y="0"/>
                  </a:moveTo>
                  <a:lnTo>
                    <a:pt x="2588844" y="0"/>
                  </a:lnTo>
                  <a:lnTo>
                    <a:pt x="0" y="0"/>
                  </a:lnTo>
                  <a:close/>
                </a:path>
              </a:pathLst>
            </a:custGeom>
            <a:ln w="8957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8913063" y="9549576"/>
            <a:ext cx="2449830" cy="3479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1400"/>
              </a:lnSpc>
              <a:spcBef>
                <a:spcPts val="90"/>
              </a:spcBef>
            </a:pPr>
            <a:r>
              <a:rPr sz="950" spc="-25" dirty="0">
                <a:solidFill>
                  <a:srgbClr val="2F3D4D"/>
                </a:solidFill>
                <a:latin typeface="Lucida Sans Unicode"/>
                <a:cs typeface="Lucida Sans Unicode"/>
              </a:rPr>
              <a:t>l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os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5" dirty="0">
                <a:solidFill>
                  <a:srgbClr val="2F3D4D"/>
                </a:solidFill>
                <a:latin typeface="Lucida Sans Unicode"/>
                <a:cs typeface="Lucida Sans Unicode"/>
              </a:rPr>
              <a:t>T</a:t>
            </a:r>
            <a:r>
              <a:rPr sz="950" spc="-60" dirty="0">
                <a:solidFill>
                  <a:srgbClr val="2F3D4D"/>
                </a:solidFill>
                <a:latin typeface="Lucida Sans Unicode"/>
                <a:cs typeface="Lucida Sans Unicode"/>
              </a:rPr>
              <a:t>,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q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u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e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30" dirty="0">
                <a:solidFill>
                  <a:srgbClr val="2F3D4D"/>
                </a:solidFill>
                <a:latin typeface="Lucida Sans Unicode"/>
                <a:cs typeface="Lucida Sans Unicode"/>
              </a:rPr>
              <a:t>m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a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d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u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r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a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n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en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e</a:t>
            </a:r>
            <a:r>
              <a:rPr sz="950" spc="-25" dirty="0">
                <a:solidFill>
                  <a:srgbClr val="2F3D4D"/>
                </a:solidFill>
                <a:latin typeface="Lucida Sans Unicode"/>
                <a:cs typeface="Lucida Sans Unicode"/>
              </a:rPr>
              <a:t>l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20" dirty="0">
                <a:solidFill>
                  <a:srgbClr val="2F3D4D"/>
                </a:solidFill>
                <a:latin typeface="Lucida Sans Unicode"/>
                <a:cs typeface="Lucida Sans Unicode"/>
              </a:rPr>
              <a:t>ti</a:t>
            </a:r>
            <a:r>
              <a:rPr sz="950" spc="30" dirty="0">
                <a:solidFill>
                  <a:srgbClr val="2F3D4D"/>
                </a:solidFill>
                <a:latin typeface="Lucida Sans Unicode"/>
                <a:cs typeface="Lucida Sans Unicode"/>
              </a:rPr>
              <a:t>m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o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9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y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d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e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a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h</a:t>
            </a:r>
            <a:r>
              <a:rPr sz="950" spc="-25" dirty="0">
                <a:solidFill>
                  <a:srgbClr val="2F3D4D"/>
                </a:solidFill>
                <a:latin typeface="Lucida Sans Unicode"/>
                <a:cs typeface="Lucida Sans Unicode"/>
              </a:rPr>
              <a:t>í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se 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distribuyen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a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diferentes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0" dirty="0">
                <a:solidFill>
                  <a:srgbClr val="2F3D4D"/>
                </a:solidFill>
                <a:latin typeface="Lucida Sans Unicode"/>
                <a:cs typeface="Lucida Sans Unicode"/>
              </a:rPr>
              <a:t>tejidos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8863063" y="10706227"/>
            <a:ext cx="2517775" cy="0"/>
          </a:xfrm>
          <a:custGeom>
            <a:avLst/>
            <a:gdLst/>
            <a:ahLst/>
            <a:cxnLst/>
            <a:rect l="l" t="t" r="r" b="b"/>
            <a:pathLst>
              <a:path w="2517775">
                <a:moveTo>
                  <a:pt x="0" y="0"/>
                </a:moveTo>
                <a:lnTo>
                  <a:pt x="2517178" y="0"/>
                </a:lnTo>
                <a:lnTo>
                  <a:pt x="0" y="0"/>
                </a:lnTo>
                <a:close/>
              </a:path>
            </a:pathLst>
          </a:custGeom>
          <a:ln w="8957">
            <a:solidFill>
              <a:srgbClr val="2F3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8913063" y="10158724"/>
            <a:ext cx="2410460" cy="50927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y</a:t>
            </a:r>
            <a:r>
              <a:rPr sz="950" spc="-6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0" dirty="0">
                <a:solidFill>
                  <a:srgbClr val="2F3D4D"/>
                </a:solidFill>
                <a:latin typeface="Lucida Sans Unicode"/>
                <a:cs typeface="Lucida Sans Unicode"/>
              </a:rPr>
              <a:t>los</a:t>
            </a:r>
            <a:r>
              <a:rPr sz="950" spc="-5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B,</a:t>
            </a:r>
            <a:r>
              <a:rPr sz="950" spc="-5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tanto</a:t>
            </a:r>
            <a:r>
              <a:rPr sz="950" spc="-5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maduros</a:t>
            </a:r>
            <a:endParaRPr sz="950">
              <a:latin typeface="Lucida Sans Unicode"/>
              <a:cs typeface="Lucida Sans Unicode"/>
            </a:endParaRPr>
          </a:p>
          <a:p>
            <a:pPr marL="12700" marR="5080">
              <a:lnSpc>
                <a:spcPct val="111400"/>
              </a:lnSpc>
            </a:pP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como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vírgenes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(aquellos 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que </a:t>
            </a:r>
            <a:r>
              <a:rPr sz="950" spc="10" dirty="0">
                <a:solidFill>
                  <a:srgbClr val="2F3D4D"/>
                </a:solidFill>
                <a:latin typeface="Lucida Sans Unicode"/>
                <a:cs typeface="Lucida Sans Unicode"/>
              </a:rPr>
              <a:t>nunca 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han </a:t>
            </a:r>
            <a:r>
              <a:rPr sz="950" spc="-29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estado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en</a:t>
            </a:r>
            <a:r>
              <a:rPr sz="950" spc="-4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contacto</a:t>
            </a:r>
            <a:r>
              <a:rPr sz="950" spc="-4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con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ningún</a:t>
            </a:r>
            <a:r>
              <a:rPr sz="950" spc="-4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antígeno)</a:t>
            </a:r>
            <a:endParaRPr sz="950">
              <a:latin typeface="Lucida Sans Unicode"/>
              <a:cs typeface="Lucida Sans Unicode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11496383" y="10235646"/>
            <a:ext cx="1976120" cy="471170"/>
            <a:chOff x="10829658" y="7775028"/>
            <a:chExt cx="1976120" cy="471170"/>
          </a:xfrm>
        </p:grpSpPr>
        <p:sp>
          <p:nvSpPr>
            <p:cNvPr id="75" name="object 75"/>
            <p:cNvSpPr/>
            <p:nvPr/>
          </p:nvSpPr>
          <p:spPr>
            <a:xfrm>
              <a:off x="10829975" y="824560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</a:pathLst>
            </a:custGeom>
            <a:solidFill>
              <a:srgbClr val="AEBB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0829975" y="824560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14" y="49"/>
                  </a:moveTo>
                  <a:close/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0829988" y="8245658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0829988" y="8245658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1179340" y="7779791"/>
              <a:ext cx="1621790" cy="0"/>
            </a:xfrm>
            <a:custGeom>
              <a:avLst/>
              <a:gdLst/>
              <a:ahLst/>
              <a:cxnLst/>
              <a:rect l="l" t="t" r="r" b="b"/>
              <a:pathLst>
                <a:path w="1621790">
                  <a:moveTo>
                    <a:pt x="0" y="0"/>
                  </a:moveTo>
                  <a:lnTo>
                    <a:pt x="1621370" y="0"/>
                  </a:lnTo>
                  <a:lnTo>
                    <a:pt x="0" y="0"/>
                  </a:lnTo>
                  <a:close/>
                </a:path>
              </a:pathLst>
            </a:custGeom>
            <a:ln w="8957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11896065" y="10026208"/>
            <a:ext cx="1512570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Los</a:t>
            </a:r>
            <a:r>
              <a:rPr sz="950" spc="-6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0" dirty="0">
                <a:solidFill>
                  <a:srgbClr val="2F3D4D"/>
                </a:solidFill>
                <a:latin typeface="Lucida Sans Unicode"/>
                <a:cs typeface="Lucida Sans Unicode"/>
              </a:rPr>
              <a:t>linfocitos</a:t>
            </a:r>
            <a:r>
              <a:rPr sz="950" spc="-6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90" dirty="0">
                <a:solidFill>
                  <a:srgbClr val="2F3D4D"/>
                </a:solidFill>
                <a:latin typeface="Lucida Sans Unicode"/>
                <a:cs typeface="Lucida Sans Unicode"/>
              </a:rPr>
              <a:t>B</a:t>
            </a:r>
            <a:r>
              <a:rPr sz="950" spc="-5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se</a:t>
            </a:r>
            <a:r>
              <a:rPr sz="950" spc="-6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activan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1846065" y="10706227"/>
            <a:ext cx="2678430" cy="0"/>
          </a:xfrm>
          <a:custGeom>
            <a:avLst/>
            <a:gdLst/>
            <a:ahLst/>
            <a:cxnLst/>
            <a:rect l="l" t="t" r="r" b="b"/>
            <a:pathLst>
              <a:path w="2678430">
                <a:moveTo>
                  <a:pt x="0" y="0"/>
                </a:moveTo>
                <a:lnTo>
                  <a:pt x="2678391" y="0"/>
                </a:lnTo>
                <a:lnTo>
                  <a:pt x="0" y="0"/>
                </a:lnTo>
                <a:close/>
              </a:path>
            </a:pathLst>
          </a:custGeom>
          <a:ln w="8957">
            <a:solidFill>
              <a:srgbClr val="2F3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11896065" y="10319973"/>
            <a:ext cx="2541270" cy="3479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1400"/>
              </a:lnSpc>
              <a:spcBef>
                <a:spcPts val="90"/>
              </a:spcBef>
            </a:pP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y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maduran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20" dirty="0">
                <a:solidFill>
                  <a:srgbClr val="2F3D4D"/>
                </a:solidFill>
                <a:latin typeface="Lucida Sans Unicode"/>
                <a:cs typeface="Lucida Sans Unicode"/>
              </a:rPr>
              <a:t>a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células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0" dirty="0">
                <a:solidFill>
                  <a:srgbClr val="2F3D4D"/>
                </a:solidFill>
                <a:latin typeface="Lucida Sans Unicode"/>
                <a:cs typeface="Lucida Sans Unicode"/>
              </a:rPr>
              <a:t>plasmáticas,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5" dirty="0">
                <a:solidFill>
                  <a:srgbClr val="2F3D4D"/>
                </a:solidFill>
                <a:latin typeface="Lucida Sans Unicode"/>
                <a:cs typeface="Lucida Sans Unicode"/>
              </a:rPr>
              <a:t>las</a:t>
            </a:r>
            <a:r>
              <a:rPr sz="950" spc="-4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cuales </a:t>
            </a:r>
            <a:r>
              <a:rPr sz="950" spc="-28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producen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y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1846065" y="11172039"/>
            <a:ext cx="2651760" cy="0"/>
          </a:xfrm>
          <a:custGeom>
            <a:avLst/>
            <a:gdLst/>
            <a:ahLst/>
            <a:cxnLst/>
            <a:rect l="l" t="t" r="r" b="b"/>
            <a:pathLst>
              <a:path w="2651759">
                <a:moveTo>
                  <a:pt x="0" y="0"/>
                </a:moveTo>
                <a:lnTo>
                  <a:pt x="2651594" y="0"/>
                </a:lnTo>
                <a:lnTo>
                  <a:pt x="0" y="0"/>
                </a:lnTo>
                <a:close/>
              </a:path>
            </a:pathLst>
          </a:custGeom>
          <a:ln w="8957">
            <a:solidFill>
              <a:srgbClr val="2F3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11896065" y="10785781"/>
            <a:ext cx="2515235" cy="3479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1400"/>
              </a:lnSpc>
              <a:spcBef>
                <a:spcPts val="90"/>
              </a:spcBef>
            </a:pPr>
            <a:r>
              <a:rPr sz="950" spc="5" dirty="0">
                <a:solidFill>
                  <a:srgbClr val="2F3D4D"/>
                </a:solidFill>
                <a:latin typeface="Lucida Sans Unicode"/>
                <a:cs typeface="Lucida Sans Unicode"/>
              </a:rPr>
              <a:t>liberan</a:t>
            </a:r>
            <a:r>
              <a:rPr sz="950" spc="-5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anticuerpos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15" dirty="0">
                <a:solidFill>
                  <a:srgbClr val="2F3D4D"/>
                </a:solidFill>
                <a:latin typeface="Lucida Sans Unicode"/>
                <a:cs typeface="Lucida Sans Unicode"/>
              </a:rPr>
              <a:t>que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son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spc="-10" dirty="0">
                <a:solidFill>
                  <a:srgbClr val="2F3D4D"/>
                </a:solidFill>
                <a:latin typeface="Lucida Sans Unicode"/>
                <a:cs typeface="Lucida Sans Unicode"/>
              </a:rPr>
              <a:t>sus</a:t>
            </a:r>
            <a:r>
              <a:rPr sz="950" spc="-50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moléculas </a:t>
            </a:r>
            <a:r>
              <a:rPr sz="950" spc="-285" dirty="0">
                <a:solidFill>
                  <a:srgbClr val="2F3D4D"/>
                </a:solidFill>
                <a:latin typeface="Lucida Sans Unicode"/>
                <a:cs typeface="Lucida Sans Unicode"/>
              </a:rPr>
              <a:t> </a:t>
            </a:r>
            <a:r>
              <a:rPr sz="950" dirty="0">
                <a:solidFill>
                  <a:srgbClr val="2F3D4D"/>
                </a:solidFill>
                <a:latin typeface="Lucida Sans Unicode"/>
                <a:cs typeface="Lucida Sans Unicode"/>
              </a:rPr>
              <a:t>efectoras</a:t>
            </a:r>
            <a:endParaRPr sz="950">
              <a:latin typeface="Lucida Sans Unicode"/>
              <a:cs typeface="Lucida Sans Unicode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5571007" y="2550406"/>
            <a:ext cx="7090409" cy="6951345"/>
            <a:chOff x="4904282" y="89788"/>
            <a:chExt cx="7090409" cy="6951345"/>
          </a:xfrm>
        </p:grpSpPr>
        <p:sp>
          <p:nvSpPr>
            <p:cNvPr id="86" name="object 86"/>
            <p:cNvSpPr/>
            <p:nvPr/>
          </p:nvSpPr>
          <p:spPr>
            <a:xfrm>
              <a:off x="10077500" y="7036282"/>
              <a:ext cx="1917064" cy="0"/>
            </a:xfrm>
            <a:custGeom>
              <a:avLst/>
              <a:gdLst/>
              <a:ahLst/>
              <a:cxnLst/>
              <a:rect l="l" t="t" r="r" b="b"/>
              <a:pathLst>
                <a:path w="1917065">
                  <a:moveTo>
                    <a:pt x="0" y="0"/>
                  </a:moveTo>
                  <a:lnTo>
                    <a:pt x="1917014" y="0"/>
                  </a:lnTo>
                  <a:lnTo>
                    <a:pt x="0" y="0"/>
                  </a:lnTo>
                  <a:close/>
                </a:path>
              </a:pathLst>
            </a:custGeom>
            <a:ln w="8957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40213" y="4761369"/>
              <a:ext cx="1791589" cy="2145030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9540037" y="3372878"/>
              <a:ext cx="1917064" cy="0"/>
            </a:xfrm>
            <a:custGeom>
              <a:avLst/>
              <a:gdLst/>
              <a:ahLst/>
              <a:cxnLst/>
              <a:rect l="l" t="t" r="r" b="b"/>
              <a:pathLst>
                <a:path w="1917065">
                  <a:moveTo>
                    <a:pt x="0" y="0"/>
                  </a:moveTo>
                  <a:lnTo>
                    <a:pt x="1917001" y="0"/>
                  </a:lnTo>
                  <a:lnTo>
                    <a:pt x="0" y="0"/>
                  </a:lnTo>
                  <a:close/>
                </a:path>
              </a:pathLst>
            </a:custGeom>
            <a:ln w="8957">
              <a:solidFill>
                <a:srgbClr val="2F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02736" y="2168028"/>
              <a:ext cx="1791589" cy="1074954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4904282" y="89788"/>
              <a:ext cx="2875915" cy="520065"/>
            </a:xfrm>
            <a:custGeom>
              <a:avLst/>
              <a:gdLst/>
              <a:ahLst/>
              <a:cxnLst/>
              <a:rect l="l" t="t" r="r" b="b"/>
              <a:pathLst>
                <a:path w="2875915" h="520065">
                  <a:moveTo>
                    <a:pt x="2803842" y="0"/>
                  </a:moveTo>
                  <a:lnTo>
                    <a:pt x="71666" y="0"/>
                  </a:lnTo>
                  <a:lnTo>
                    <a:pt x="40312" y="4477"/>
                  </a:lnTo>
                  <a:lnTo>
                    <a:pt x="17916" y="17911"/>
                  </a:lnTo>
                  <a:lnTo>
                    <a:pt x="4479" y="40306"/>
                  </a:lnTo>
                  <a:lnTo>
                    <a:pt x="0" y="71666"/>
                  </a:lnTo>
                  <a:lnTo>
                    <a:pt x="0" y="447890"/>
                  </a:lnTo>
                  <a:lnTo>
                    <a:pt x="4479" y="479244"/>
                  </a:lnTo>
                  <a:lnTo>
                    <a:pt x="17916" y="501640"/>
                  </a:lnTo>
                  <a:lnTo>
                    <a:pt x="40312" y="515077"/>
                  </a:lnTo>
                  <a:lnTo>
                    <a:pt x="71666" y="519557"/>
                  </a:lnTo>
                  <a:lnTo>
                    <a:pt x="2803842" y="519557"/>
                  </a:lnTo>
                  <a:lnTo>
                    <a:pt x="2835196" y="515077"/>
                  </a:lnTo>
                  <a:lnTo>
                    <a:pt x="2857592" y="501640"/>
                  </a:lnTo>
                  <a:lnTo>
                    <a:pt x="2871029" y="479244"/>
                  </a:lnTo>
                  <a:lnTo>
                    <a:pt x="2875508" y="447890"/>
                  </a:lnTo>
                  <a:lnTo>
                    <a:pt x="2875508" y="71666"/>
                  </a:lnTo>
                  <a:lnTo>
                    <a:pt x="2871029" y="40306"/>
                  </a:lnTo>
                  <a:lnTo>
                    <a:pt x="2857592" y="17911"/>
                  </a:lnTo>
                  <a:lnTo>
                    <a:pt x="2835196" y="4477"/>
                  </a:lnTo>
                  <a:lnTo>
                    <a:pt x="2803842" y="0"/>
                  </a:lnTo>
                  <a:close/>
                </a:path>
              </a:pathLst>
            </a:custGeom>
            <a:solidFill>
              <a:srgbClr val="D5D6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5661101" y="2625473"/>
            <a:ext cx="2663190" cy="3479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53085" marR="5080" indent="-541020">
              <a:lnSpc>
                <a:spcPct val="111400"/>
              </a:lnSpc>
              <a:spcBef>
                <a:spcPts val="90"/>
              </a:spcBef>
            </a:pPr>
            <a:r>
              <a:rPr sz="950" i="1" spc="5" dirty="0">
                <a:solidFill>
                  <a:srgbClr val="2F3D4D"/>
                </a:solidFill>
                <a:latin typeface="Arial"/>
                <a:cs typeface="Arial"/>
              </a:rPr>
              <a:t>sistema</a:t>
            </a:r>
            <a:r>
              <a:rPr sz="950" i="1" spc="-15" dirty="0">
                <a:solidFill>
                  <a:srgbClr val="2F3D4D"/>
                </a:solidFill>
                <a:latin typeface="Arial"/>
                <a:cs typeface="Arial"/>
              </a:rPr>
              <a:t> </a:t>
            </a:r>
            <a:r>
              <a:rPr sz="950" i="1" spc="30" dirty="0">
                <a:solidFill>
                  <a:srgbClr val="2F3D4D"/>
                </a:solidFill>
                <a:latin typeface="Arial"/>
                <a:cs typeface="Arial"/>
              </a:rPr>
              <a:t>inmune</a:t>
            </a:r>
            <a:r>
              <a:rPr sz="950" i="1" spc="-10" dirty="0">
                <a:solidFill>
                  <a:srgbClr val="2F3D4D"/>
                </a:solidFill>
                <a:latin typeface="Arial"/>
                <a:cs typeface="Arial"/>
              </a:rPr>
              <a:t> -  </a:t>
            </a:r>
            <a:r>
              <a:rPr sz="950" i="1" spc="15" dirty="0">
                <a:solidFill>
                  <a:srgbClr val="2F3D4D"/>
                </a:solidFill>
                <a:latin typeface="Arial"/>
                <a:cs typeface="Arial"/>
              </a:rPr>
              <a:t>Martínez</a:t>
            </a:r>
            <a:r>
              <a:rPr sz="950" i="1" spc="-15" dirty="0">
                <a:solidFill>
                  <a:srgbClr val="2F3D4D"/>
                </a:solidFill>
                <a:latin typeface="Arial"/>
                <a:cs typeface="Arial"/>
              </a:rPr>
              <a:t> </a:t>
            </a:r>
            <a:r>
              <a:rPr sz="950" i="1" spc="40" dirty="0">
                <a:solidFill>
                  <a:srgbClr val="2F3D4D"/>
                </a:solidFill>
                <a:latin typeface="Arial"/>
                <a:cs typeface="Arial"/>
              </a:rPr>
              <a:t>Miranda</a:t>
            </a:r>
            <a:r>
              <a:rPr sz="950" i="1" spc="-10" dirty="0">
                <a:solidFill>
                  <a:srgbClr val="2F3D4D"/>
                </a:solidFill>
                <a:latin typeface="Arial"/>
                <a:cs typeface="Arial"/>
              </a:rPr>
              <a:t> </a:t>
            </a:r>
            <a:r>
              <a:rPr sz="950" i="1" spc="-15" dirty="0">
                <a:solidFill>
                  <a:srgbClr val="2F3D4D"/>
                </a:solidFill>
                <a:latin typeface="Arial"/>
                <a:cs typeface="Arial"/>
              </a:rPr>
              <a:t>Inés</a:t>
            </a:r>
            <a:r>
              <a:rPr sz="950" i="1" spc="-10" dirty="0">
                <a:solidFill>
                  <a:srgbClr val="2F3D4D"/>
                </a:solidFill>
                <a:latin typeface="Arial"/>
                <a:cs typeface="Arial"/>
              </a:rPr>
              <a:t> </a:t>
            </a:r>
            <a:r>
              <a:rPr sz="950" i="1" spc="-25" dirty="0">
                <a:solidFill>
                  <a:srgbClr val="2F3D4D"/>
                </a:solidFill>
                <a:latin typeface="Arial"/>
                <a:cs typeface="Arial"/>
              </a:rPr>
              <a:t>Evelyn </a:t>
            </a:r>
            <a:r>
              <a:rPr sz="950" i="1" spc="-250" dirty="0">
                <a:solidFill>
                  <a:srgbClr val="2F3D4D"/>
                </a:solidFill>
                <a:latin typeface="Arial"/>
                <a:cs typeface="Arial"/>
              </a:rPr>
              <a:t> </a:t>
            </a:r>
            <a:r>
              <a:rPr sz="950" i="1" spc="25" dirty="0">
                <a:solidFill>
                  <a:srgbClr val="2F3D4D"/>
                </a:solidFill>
                <a:latin typeface="Arial"/>
                <a:cs typeface="Arial"/>
              </a:rPr>
              <a:t>3pm5-</a:t>
            </a:r>
            <a:r>
              <a:rPr sz="950" i="1" spc="-15" dirty="0">
                <a:solidFill>
                  <a:srgbClr val="2F3D4D"/>
                </a:solidFill>
                <a:latin typeface="Arial"/>
                <a:cs typeface="Arial"/>
              </a:rPr>
              <a:t> </a:t>
            </a:r>
            <a:r>
              <a:rPr sz="950" i="1" spc="25" dirty="0">
                <a:solidFill>
                  <a:srgbClr val="2F3D4D"/>
                </a:solidFill>
                <a:latin typeface="Arial"/>
                <a:cs typeface="Arial"/>
              </a:rPr>
              <a:t>inmunología</a:t>
            </a:r>
            <a:r>
              <a:rPr sz="950" i="1" spc="-15" dirty="0">
                <a:solidFill>
                  <a:srgbClr val="2F3D4D"/>
                </a:solidFill>
                <a:latin typeface="Arial"/>
                <a:cs typeface="Arial"/>
              </a:rPr>
              <a:t> </a:t>
            </a:r>
            <a:r>
              <a:rPr sz="950" i="1" spc="40" dirty="0">
                <a:solidFill>
                  <a:srgbClr val="2F3D4D"/>
                </a:solidFill>
                <a:latin typeface="Arial"/>
                <a:cs typeface="Arial"/>
              </a:rPr>
              <a:t>humana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75" y="14059472"/>
            <a:ext cx="14996160" cy="3890645"/>
          </a:xfrm>
          <a:custGeom>
            <a:avLst/>
            <a:gdLst/>
            <a:ahLst/>
            <a:cxnLst/>
            <a:rect l="l" t="t" r="r" b="b"/>
            <a:pathLst>
              <a:path w="14996160" h="3890644">
                <a:moveTo>
                  <a:pt x="0" y="3890208"/>
                </a:moveTo>
                <a:lnTo>
                  <a:pt x="14996160" y="3890208"/>
                </a:lnTo>
                <a:lnTo>
                  <a:pt x="14996160" y="0"/>
                </a:lnTo>
                <a:lnTo>
                  <a:pt x="0" y="0"/>
                </a:lnTo>
                <a:lnTo>
                  <a:pt x="0" y="3890208"/>
                </a:lnTo>
                <a:close/>
              </a:path>
            </a:pathLst>
          </a:custGeom>
          <a:solidFill>
            <a:srgbClr val="50A3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85775" y="365767"/>
            <a:ext cx="14996160" cy="16925290"/>
            <a:chOff x="285775" y="365767"/>
            <a:chExt cx="14996160" cy="16925290"/>
          </a:xfrm>
        </p:grpSpPr>
        <p:sp>
          <p:nvSpPr>
            <p:cNvPr id="4" name="object 4"/>
            <p:cNvSpPr/>
            <p:nvPr/>
          </p:nvSpPr>
          <p:spPr>
            <a:xfrm>
              <a:off x="285775" y="365767"/>
              <a:ext cx="14996160" cy="13409294"/>
            </a:xfrm>
            <a:custGeom>
              <a:avLst/>
              <a:gdLst/>
              <a:ahLst/>
              <a:cxnLst/>
              <a:rect l="l" t="t" r="r" b="b"/>
              <a:pathLst>
                <a:path w="14996160" h="13409294">
                  <a:moveTo>
                    <a:pt x="0" y="13408677"/>
                  </a:moveTo>
                  <a:lnTo>
                    <a:pt x="14996160" y="13408677"/>
                  </a:lnTo>
                  <a:lnTo>
                    <a:pt x="14996160" y="0"/>
                  </a:lnTo>
                  <a:lnTo>
                    <a:pt x="0" y="0"/>
                  </a:lnTo>
                  <a:lnTo>
                    <a:pt x="0" y="13408677"/>
                  </a:ln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66594" y="687069"/>
              <a:ext cx="8491220" cy="16594455"/>
            </a:xfrm>
            <a:custGeom>
              <a:avLst/>
              <a:gdLst/>
              <a:ahLst/>
              <a:cxnLst/>
              <a:rect l="l" t="t" r="r" b="b"/>
              <a:pathLst>
                <a:path w="8491220" h="16594455">
                  <a:moveTo>
                    <a:pt x="0" y="9910902"/>
                  </a:moveTo>
                  <a:lnTo>
                    <a:pt x="0" y="9910902"/>
                  </a:lnTo>
                  <a:lnTo>
                    <a:pt x="1977250" y="3227451"/>
                  </a:lnTo>
                </a:path>
                <a:path w="8491220" h="16594455">
                  <a:moveTo>
                    <a:pt x="352196" y="9910902"/>
                  </a:moveTo>
                  <a:lnTo>
                    <a:pt x="352196" y="9910902"/>
                  </a:lnTo>
                  <a:lnTo>
                    <a:pt x="1977250" y="11542306"/>
                  </a:lnTo>
                </a:path>
                <a:path w="8491220" h="16594455">
                  <a:moveTo>
                    <a:pt x="3585273" y="3227451"/>
                  </a:moveTo>
                  <a:lnTo>
                    <a:pt x="3702723" y="3227451"/>
                  </a:lnTo>
                  <a:lnTo>
                    <a:pt x="3702723" y="72263"/>
                  </a:lnTo>
                  <a:lnTo>
                    <a:pt x="3707238" y="40612"/>
                  </a:lnTo>
                  <a:lnTo>
                    <a:pt x="3720785" y="18034"/>
                  </a:lnTo>
                  <a:lnTo>
                    <a:pt x="3743367" y="4504"/>
                  </a:lnTo>
                  <a:lnTo>
                    <a:pt x="3774986" y="0"/>
                  </a:lnTo>
                  <a:lnTo>
                    <a:pt x="3829189" y="0"/>
                  </a:lnTo>
                </a:path>
                <a:path w="8491220" h="16594455">
                  <a:moveTo>
                    <a:pt x="4118279" y="11542306"/>
                  </a:moveTo>
                  <a:lnTo>
                    <a:pt x="4235716" y="11542306"/>
                  </a:lnTo>
                  <a:lnTo>
                    <a:pt x="4235716" y="8442515"/>
                  </a:lnTo>
                  <a:lnTo>
                    <a:pt x="4240232" y="8410902"/>
                  </a:lnTo>
                  <a:lnTo>
                    <a:pt x="4253779" y="8388319"/>
                  </a:lnTo>
                  <a:lnTo>
                    <a:pt x="4276361" y="8374769"/>
                  </a:lnTo>
                  <a:lnTo>
                    <a:pt x="4307979" y="8370252"/>
                  </a:lnTo>
                  <a:lnTo>
                    <a:pt x="4362183" y="8370252"/>
                  </a:lnTo>
                </a:path>
                <a:path w="8491220" h="16594455">
                  <a:moveTo>
                    <a:pt x="0" y="9910902"/>
                  </a:moveTo>
                  <a:lnTo>
                    <a:pt x="0" y="9910902"/>
                  </a:lnTo>
                  <a:lnTo>
                    <a:pt x="1977250" y="16594297"/>
                  </a:lnTo>
                </a:path>
                <a:path w="8491220" h="16594455">
                  <a:moveTo>
                    <a:pt x="3585273" y="3227451"/>
                  </a:moveTo>
                  <a:lnTo>
                    <a:pt x="3702723" y="3227451"/>
                  </a:lnTo>
                  <a:lnTo>
                    <a:pt x="3702723" y="560070"/>
                  </a:lnTo>
                  <a:lnTo>
                    <a:pt x="3707238" y="528419"/>
                  </a:lnTo>
                  <a:lnTo>
                    <a:pt x="3720785" y="505841"/>
                  </a:lnTo>
                  <a:lnTo>
                    <a:pt x="3743367" y="492311"/>
                  </a:lnTo>
                  <a:lnTo>
                    <a:pt x="3774986" y="487807"/>
                  </a:lnTo>
                  <a:lnTo>
                    <a:pt x="3829189" y="487807"/>
                  </a:lnTo>
                </a:path>
                <a:path w="8491220" h="16594455">
                  <a:moveTo>
                    <a:pt x="6873595" y="8370252"/>
                  </a:moveTo>
                  <a:lnTo>
                    <a:pt x="6991032" y="8370252"/>
                  </a:lnTo>
                  <a:lnTo>
                    <a:pt x="6991032" y="8067611"/>
                  </a:lnTo>
                  <a:lnTo>
                    <a:pt x="6995549" y="8035998"/>
                  </a:lnTo>
                  <a:lnTo>
                    <a:pt x="7009099" y="8013415"/>
                  </a:lnTo>
                  <a:lnTo>
                    <a:pt x="7031682" y="7999865"/>
                  </a:lnTo>
                  <a:lnTo>
                    <a:pt x="7063295" y="7995348"/>
                  </a:lnTo>
                  <a:lnTo>
                    <a:pt x="7117499" y="7995348"/>
                  </a:lnTo>
                </a:path>
                <a:path w="8491220" h="16594455">
                  <a:moveTo>
                    <a:pt x="3585273" y="3227451"/>
                  </a:moveTo>
                  <a:lnTo>
                    <a:pt x="3702723" y="3227451"/>
                  </a:lnTo>
                  <a:lnTo>
                    <a:pt x="3702723" y="1129157"/>
                  </a:lnTo>
                  <a:lnTo>
                    <a:pt x="3707238" y="1097559"/>
                  </a:lnTo>
                  <a:lnTo>
                    <a:pt x="3720785" y="1074975"/>
                  </a:lnTo>
                  <a:lnTo>
                    <a:pt x="3743367" y="1061416"/>
                  </a:lnTo>
                  <a:lnTo>
                    <a:pt x="3774986" y="1056894"/>
                  </a:lnTo>
                  <a:lnTo>
                    <a:pt x="3829189" y="1056894"/>
                  </a:lnTo>
                </a:path>
                <a:path w="8491220" h="16594455">
                  <a:moveTo>
                    <a:pt x="6584505" y="1056894"/>
                  </a:moveTo>
                  <a:lnTo>
                    <a:pt x="6584505" y="1056894"/>
                  </a:lnTo>
                  <a:lnTo>
                    <a:pt x="6701942" y="1056894"/>
                  </a:lnTo>
                  <a:lnTo>
                    <a:pt x="6774218" y="1056894"/>
                  </a:lnTo>
                  <a:lnTo>
                    <a:pt x="6828421" y="1056894"/>
                  </a:lnTo>
                </a:path>
                <a:path w="8491220" h="16594455">
                  <a:moveTo>
                    <a:pt x="4118279" y="11542306"/>
                  </a:moveTo>
                  <a:lnTo>
                    <a:pt x="4235716" y="11542306"/>
                  </a:lnTo>
                  <a:lnTo>
                    <a:pt x="4235716" y="9793084"/>
                  </a:lnTo>
                  <a:lnTo>
                    <a:pt x="4240232" y="9761463"/>
                  </a:lnTo>
                  <a:lnTo>
                    <a:pt x="4253779" y="9738877"/>
                  </a:lnTo>
                  <a:lnTo>
                    <a:pt x="4276361" y="9725325"/>
                  </a:lnTo>
                  <a:lnTo>
                    <a:pt x="4307979" y="9720808"/>
                  </a:lnTo>
                  <a:lnTo>
                    <a:pt x="4362183" y="9720808"/>
                  </a:lnTo>
                </a:path>
                <a:path w="8491220" h="16594455">
                  <a:moveTo>
                    <a:pt x="6873595" y="8370252"/>
                  </a:moveTo>
                  <a:lnTo>
                    <a:pt x="6991032" y="8370252"/>
                  </a:lnTo>
                  <a:lnTo>
                    <a:pt x="6991032" y="8672880"/>
                  </a:lnTo>
                  <a:lnTo>
                    <a:pt x="6995549" y="8704501"/>
                  </a:lnTo>
                  <a:lnTo>
                    <a:pt x="7009099" y="8727087"/>
                  </a:lnTo>
                  <a:lnTo>
                    <a:pt x="7031682" y="8740639"/>
                  </a:lnTo>
                  <a:lnTo>
                    <a:pt x="7063295" y="8745156"/>
                  </a:lnTo>
                  <a:lnTo>
                    <a:pt x="7117499" y="8745156"/>
                  </a:lnTo>
                </a:path>
                <a:path w="8491220" h="16594455">
                  <a:moveTo>
                    <a:pt x="4118279" y="11542306"/>
                  </a:moveTo>
                  <a:lnTo>
                    <a:pt x="4235716" y="11542306"/>
                  </a:lnTo>
                  <a:lnTo>
                    <a:pt x="4235716" y="10606125"/>
                  </a:lnTo>
                  <a:lnTo>
                    <a:pt x="4240232" y="10574505"/>
                  </a:lnTo>
                  <a:lnTo>
                    <a:pt x="4253779" y="10551918"/>
                  </a:lnTo>
                  <a:lnTo>
                    <a:pt x="4276361" y="10538367"/>
                  </a:lnTo>
                  <a:lnTo>
                    <a:pt x="4307979" y="10533850"/>
                  </a:lnTo>
                  <a:lnTo>
                    <a:pt x="4362183" y="10533850"/>
                  </a:lnTo>
                </a:path>
                <a:path w="8491220" h="16594455">
                  <a:moveTo>
                    <a:pt x="4118279" y="11542306"/>
                  </a:moveTo>
                  <a:lnTo>
                    <a:pt x="4235716" y="11542306"/>
                  </a:lnTo>
                  <a:lnTo>
                    <a:pt x="4235716" y="11986222"/>
                  </a:lnTo>
                  <a:lnTo>
                    <a:pt x="4240232" y="12017842"/>
                  </a:lnTo>
                  <a:lnTo>
                    <a:pt x="4253779" y="12040428"/>
                  </a:lnTo>
                  <a:lnTo>
                    <a:pt x="4276361" y="12053980"/>
                  </a:lnTo>
                  <a:lnTo>
                    <a:pt x="4307979" y="12058497"/>
                  </a:lnTo>
                  <a:lnTo>
                    <a:pt x="4362183" y="12058497"/>
                  </a:lnTo>
                </a:path>
                <a:path w="8491220" h="16594455">
                  <a:moveTo>
                    <a:pt x="7135571" y="12058497"/>
                  </a:moveTo>
                  <a:lnTo>
                    <a:pt x="7253008" y="12058497"/>
                  </a:lnTo>
                  <a:lnTo>
                    <a:pt x="7253008" y="11419167"/>
                  </a:lnTo>
                  <a:lnTo>
                    <a:pt x="7257525" y="11387546"/>
                  </a:lnTo>
                  <a:lnTo>
                    <a:pt x="7271077" y="11364960"/>
                  </a:lnTo>
                  <a:lnTo>
                    <a:pt x="7293663" y="11351408"/>
                  </a:lnTo>
                  <a:lnTo>
                    <a:pt x="7325283" y="11346891"/>
                  </a:lnTo>
                  <a:lnTo>
                    <a:pt x="7379487" y="11346891"/>
                  </a:lnTo>
                </a:path>
                <a:path w="8491220" h="16594455">
                  <a:moveTo>
                    <a:pt x="7135571" y="12058497"/>
                  </a:moveTo>
                  <a:lnTo>
                    <a:pt x="7253008" y="12058497"/>
                  </a:lnTo>
                  <a:lnTo>
                    <a:pt x="7253008" y="12697815"/>
                  </a:lnTo>
                  <a:lnTo>
                    <a:pt x="7257525" y="12729436"/>
                  </a:lnTo>
                  <a:lnTo>
                    <a:pt x="7271077" y="12752022"/>
                  </a:lnTo>
                  <a:lnTo>
                    <a:pt x="7293663" y="12765574"/>
                  </a:lnTo>
                  <a:lnTo>
                    <a:pt x="7325283" y="12770091"/>
                  </a:lnTo>
                  <a:lnTo>
                    <a:pt x="7379487" y="12770091"/>
                  </a:lnTo>
                </a:path>
                <a:path w="8491220" h="16594455">
                  <a:moveTo>
                    <a:pt x="4118279" y="11542306"/>
                  </a:moveTo>
                  <a:lnTo>
                    <a:pt x="4235716" y="11542306"/>
                  </a:lnTo>
                  <a:lnTo>
                    <a:pt x="4235716" y="14642084"/>
                  </a:lnTo>
                  <a:lnTo>
                    <a:pt x="4240232" y="14673704"/>
                  </a:lnTo>
                  <a:lnTo>
                    <a:pt x="4253779" y="14696290"/>
                  </a:lnTo>
                  <a:lnTo>
                    <a:pt x="4276361" y="14709842"/>
                  </a:lnTo>
                  <a:lnTo>
                    <a:pt x="4307979" y="14714359"/>
                  </a:lnTo>
                  <a:lnTo>
                    <a:pt x="4362183" y="14714359"/>
                  </a:lnTo>
                </a:path>
                <a:path w="8491220" h="16594455">
                  <a:moveTo>
                    <a:pt x="7162673" y="14714359"/>
                  </a:moveTo>
                  <a:lnTo>
                    <a:pt x="7162673" y="14714359"/>
                  </a:lnTo>
                  <a:lnTo>
                    <a:pt x="7280110" y="14714359"/>
                  </a:lnTo>
                  <a:lnTo>
                    <a:pt x="7352385" y="14714359"/>
                  </a:lnTo>
                  <a:lnTo>
                    <a:pt x="7406589" y="14714359"/>
                  </a:lnTo>
                </a:path>
                <a:path w="8491220" h="16594455">
                  <a:moveTo>
                    <a:pt x="3585273" y="3227451"/>
                  </a:moveTo>
                  <a:lnTo>
                    <a:pt x="3702723" y="3227451"/>
                  </a:lnTo>
                  <a:lnTo>
                    <a:pt x="3702723" y="2473071"/>
                  </a:lnTo>
                  <a:lnTo>
                    <a:pt x="3707238" y="2441420"/>
                  </a:lnTo>
                  <a:lnTo>
                    <a:pt x="3720785" y="2418842"/>
                  </a:lnTo>
                  <a:lnTo>
                    <a:pt x="3743367" y="2405312"/>
                  </a:lnTo>
                  <a:lnTo>
                    <a:pt x="3774986" y="2400808"/>
                  </a:lnTo>
                  <a:lnTo>
                    <a:pt x="3829189" y="2400808"/>
                  </a:lnTo>
                </a:path>
                <a:path w="8491220" h="16594455">
                  <a:moveTo>
                    <a:pt x="5355907" y="2400808"/>
                  </a:moveTo>
                  <a:lnTo>
                    <a:pt x="5473344" y="2400808"/>
                  </a:lnTo>
                  <a:lnTo>
                    <a:pt x="5473344" y="1698371"/>
                  </a:lnTo>
                  <a:lnTo>
                    <a:pt x="5477861" y="1666700"/>
                  </a:lnTo>
                  <a:lnTo>
                    <a:pt x="5491413" y="1644078"/>
                  </a:lnTo>
                  <a:lnTo>
                    <a:pt x="5513999" y="1630505"/>
                  </a:lnTo>
                  <a:lnTo>
                    <a:pt x="5545620" y="1625981"/>
                  </a:lnTo>
                  <a:lnTo>
                    <a:pt x="5599823" y="1625981"/>
                  </a:lnTo>
                </a:path>
                <a:path w="8491220" h="16594455">
                  <a:moveTo>
                    <a:pt x="5355907" y="2400808"/>
                  </a:moveTo>
                  <a:lnTo>
                    <a:pt x="5473344" y="2400808"/>
                  </a:lnTo>
                  <a:lnTo>
                    <a:pt x="5473344" y="2204212"/>
                  </a:lnTo>
                  <a:lnTo>
                    <a:pt x="5477861" y="2172614"/>
                  </a:lnTo>
                  <a:lnTo>
                    <a:pt x="5491413" y="2150030"/>
                  </a:lnTo>
                  <a:lnTo>
                    <a:pt x="5513999" y="2136471"/>
                  </a:lnTo>
                  <a:lnTo>
                    <a:pt x="5545620" y="2131949"/>
                  </a:lnTo>
                  <a:lnTo>
                    <a:pt x="5599823" y="2131949"/>
                  </a:lnTo>
                </a:path>
                <a:path w="8491220" h="16594455">
                  <a:moveTo>
                    <a:pt x="5355907" y="2400808"/>
                  </a:moveTo>
                  <a:lnTo>
                    <a:pt x="5473344" y="2400808"/>
                  </a:lnTo>
                  <a:lnTo>
                    <a:pt x="5473344" y="3103245"/>
                  </a:lnTo>
                  <a:lnTo>
                    <a:pt x="5477861" y="3134842"/>
                  </a:lnTo>
                  <a:lnTo>
                    <a:pt x="5491413" y="3157426"/>
                  </a:lnTo>
                  <a:lnTo>
                    <a:pt x="5513999" y="3170985"/>
                  </a:lnTo>
                  <a:lnTo>
                    <a:pt x="5545620" y="3175508"/>
                  </a:lnTo>
                  <a:lnTo>
                    <a:pt x="5599823" y="3175508"/>
                  </a:lnTo>
                </a:path>
                <a:path w="8491220" h="16594455">
                  <a:moveTo>
                    <a:pt x="8246732" y="3175508"/>
                  </a:moveTo>
                  <a:lnTo>
                    <a:pt x="8364169" y="3175508"/>
                  </a:lnTo>
                  <a:lnTo>
                    <a:pt x="8364169" y="2710053"/>
                  </a:lnTo>
                  <a:lnTo>
                    <a:pt x="8368686" y="2678455"/>
                  </a:lnTo>
                  <a:lnTo>
                    <a:pt x="8382238" y="2655871"/>
                  </a:lnTo>
                  <a:lnTo>
                    <a:pt x="8404824" y="2642312"/>
                  </a:lnTo>
                  <a:lnTo>
                    <a:pt x="8436445" y="2637790"/>
                  </a:lnTo>
                  <a:lnTo>
                    <a:pt x="8490648" y="2637790"/>
                  </a:lnTo>
                </a:path>
                <a:path w="8491220" h="16594455">
                  <a:moveTo>
                    <a:pt x="8246732" y="3175508"/>
                  </a:moveTo>
                  <a:lnTo>
                    <a:pt x="8364169" y="3175508"/>
                  </a:lnTo>
                  <a:lnTo>
                    <a:pt x="8364169" y="3640836"/>
                  </a:lnTo>
                  <a:lnTo>
                    <a:pt x="8368686" y="3672433"/>
                  </a:lnTo>
                  <a:lnTo>
                    <a:pt x="8382238" y="3695017"/>
                  </a:lnTo>
                  <a:lnTo>
                    <a:pt x="8404824" y="3708576"/>
                  </a:lnTo>
                  <a:lnTo>
                    <a:pt x="8436445" y="3713099"/>
                  </a:lnTo>
                  <a:lnTo>
                    <a:pt x="8490648" y="3713099"/>
                  </a:lnTo>
                </a:path>
                <a:path w="8491220" h="16594455">
                  <a:moveTo>
                    <a:pt x="3585273" y="3227451"/>
                  </a:moveTo>
                  <a:lnTo>
                    <a:pt x="3702723" y="3227451"/>
                  </a:lnTo>
                  <a:lnTo>
                    <a:pt x="3702723" y="4941912"/>
                  </a:lnTo>
                  <a:lnTo>
                    <a:pt x="3707238" y="4973533"/>
                  </a:lnTo>
                  <a:lnTo>
                    <a:pt x="3720785" y="4996119"/>
                  </a:lnTo>
                  <a:lnTo>
                    <a:pt x="3743367" y="5009671"/>
                  </a:lnTo>
                  <a:lnTo>
                    <a:pt x="3774986" y="5014188"/>
                  </a:lnTo>
                  <a:lnTo>
                    <a:pt x="3829189" y="5014188"/>
                  </a:lnTo>
                </a:path>
                <a:path w="8491220" h="16594455">
                  <a:moveTo>
                    <a:pt x="3585273" y="3227451"/>
                  </a:moveTo>
                  <a:lnTo>
                    <a:pt x="3702723" y="3227451"/>
                  </a:lnTo>
                  <a:lnTo>
                    <a:pt x="3702723" y="6382804"/>
                  </a:lnTo>
                  <a:lnTo>
                    <a:pt x="3707238" y="6414424"/>
                  </a:lnTo>
                  <a:lnTo>
                    <a:pt x="3720785" y="6437010"/>
                  </a:lnTo>
                  <a:lnTo>
                    <a:pt x="3743367" y="6450562"/>
                  </a:lnTo>
                  <a:lnTo>
                    <a:pt x="3774986" y="6455079"/>
                  </a:lnTo>
                  <a:lnTo>
                    <a:pt x="3829189" y="6455079"/>
                  </a:lnTo>
                </a:path>
                <a:path w="8491220" h="16594455">
                  <a:moveTo>
                    <a:pt x="4723536" y="5014188"/>
                  </a:moveTo>
                  <a:lnTo>
                    <a:pt x="4723536" y="5014188"/>
                  </a:lnTo>
                  <a:lnTo>
                    <a:pt x="4840986" y="5014188"/>
                  </a:lnTo>
                  <a:lnTo>
                    <a:pt x="4913249" y="5014188"/>
                  </a:lnTo>
                  <a:lnTo>
                    <a:pt x="4967452" y="5014188"/>
                  </a:lnTo>
                </a:path>
                <a:path w="8491220" h="16594455">
                  <a:moveTo>
                    <a:pt x="4994554" y="6455079"/>
                  </a:moveTo>
                  <a:lnTo>
                    <a:pt x="5111991" y="6455079"/>
                  </a:lnTo>
                  <a:lnTo>
                    <a:pt x="5111991" y="5899492"/>
                  </a:lnTo>
                  <a:lnTo>
                    <a:pt x="5116508" y="5867879"/>
                  </a:lnTo>
                  <a:lnTo>
                    <a:pt x="5130060" y="5845297"/>
                  </a:lnTo>
                  <a:lnTo>
                    <a:pt x="5152646" y="5831747"/>
                  </a:lnTo>
                  <a:lnTo>
                    <a:pt x="5184267" y="5827229"/>
                  </a:lnTo>
                  <a:lnTo>
                    <a:pt x="5238470" y="5827229"/>
                  </a:lnTo>
                </a:path>
                <a:path w="8491220" h="16594455">
                  <a:moveTo>
                    <a:pt x="4994554" y="6455079"/>
                  </a:moveTo>
                  <a:lnTo>
                    <a:pt x="5111991" y="6455079"/>
                  </a:lnTo>
                  <a:lnTo>
                    <a:pt x="5111991" y="6414427"/>
                  </a:lnTo>
                  <a:lnTo>
                    <a:pt x="5126672" y="6414427"/>
                  </a:lnTo>
                  <a:lnTo>
                    <a:pt x="5139094" y="6414427"/>
                  </a:lnTo>
                  <a:lnTo>
                    <a:pt x="5156034" y="6414427"/>
                  </a:lnTo>
                  <a:lnTo>
                    <a:pt x="5184267" y="6414427"/>
                  </a:lnTo>
                  <a:lnTo>
                    <a:pt x="5238470" y="6414427"/>
                  </a:lnTo>
                </a:path>
                <a:path w="8491220" h="16594455">
                  <a:moveTo>
                    <a:pt x="4994554" y="6455079"/>
                  </a:moveTo>
                  <a:lnTo>
                    <a:pt x="5111991" y="6455079"/>
                  </a:lnTo>
                  <a:lnTo>
                    <a:pt x="5111991" y="7010654"/>
                  </a:lnTo>
                  <a:lnTo>
                    <a:pt x="5116508" y="7042274"/>
                  </a:lnTo>
                  <a:lnTo>
                    <a:pt x="5130060" y="7064860"/>
                  </a:lnTo>
                  <a:lnTo>
                    <a:pt x="5152646" y="7078412"/>
                  </a:lnTo>
                  <a:lnTo>
                    <a:pt x="5184267" y="7082929"/>
                  </a:lnTo>
                  <a:lnTo>
                    <a:pt x="5238470" y="7082929"/>
                  </a:lnTo>
                </a:path>
              </a:pathLst>
            </a:custGeom>
            <a:ln w="18067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6113" y="10061911"/>
              <a:ext cx="3207385" cy="1072515"/>
            </a:xfrm>
            <a:custGeom>
              <a:avLst/>
              <a:gdLst/>
              <a:ahLst/>
              <a:cxnLst/>
              <a:rect l="l" t="t" r="r" b="b"/>
              <a:pathLst>
                <a:path w="3207385" h="1072515">
                  <a:moveTo>
                    <a:pt x="1603506" y="0"/>
                  </a:moveTo>
                  <a:lnTo>
                    <a:pt x="1553202" y="179"/>
                  </a:lnTo>
                  <a:lnTo>
                    <a:pt x="1502899" y="716"/>
                  </a:lnTo>
                  <a:lnTo>
                    <a:pt x="1452596" y="1612"/>
                  </a:lnTo>
                  <a:lnTo>
                    <a:pt x="1402293" y="2866"/>
                  </a:lnTo>
                  <a:lnTo>
                    <a:pt x="1351989" y="4479"/>
                  </a:lnTo>
                  <a:lnTo>
                    <a:pt x="1301686" y="6450"/>
                  </a:lnTo>
                  <a:lnTo>
                    <a:pt x="1251383" y="8779"/>
                  </a:lnTo>
                  <a:lnTo>
                    <a:pt x="1201079" y="11467"/>
                  </a:lnTo>
                  <a:lnTo>
                    <a:pt x="1150776" y="14513"/>
                  </a:lnTo>
                  <a:lnTo>
                    <a:pt x="1100473" y="17918"/>
                  </a:lnTo>
                  <a:lnTo>
                    <a:pt x="1050170" y="21680"/>
                  </a:lnTo>
                  <a:lnTo>
                    <a:pt x="999866" y="25802"/>
                  </a:lnTo>
                  <a:lnTo>
                    <a:pt x="949563" y="30281"/>
                  </a:lnTo>
                  <a:lnTo>
                    <a:pt x="899260" y="35119"/>
                  </a:lnTo>
                  <a:lnTo>
                    <a:pt x="848957" y="40315"/>
                  </a:lnTo>
                  <a:lnTo>
                    <a:pt x="798654" y="45870"/>
                  </a:lnTo>
                  <a:lnTo>
                    <a:pt x="748350" y="51783"/>
                  </a:lnTo>
                  <a:lnTo>
                    <a:pt x="698047" y="58054"/>
                  </a:lnTo>
                  <a:lnTo>
                    <a:pt x="647744" y="64684"/>
                  </a:lnTo>
                  <a:lnTo>
                    <a:pt x="597441" y="71672"/>
                  </a:lnTo>
                  <a:lnTo>
                    <a:pt x="547138" y="79018"/>
                  </a:lnTo>
                  <a:lnTo>
                    <a:pt x="496835" y="86723"/>
                  </a:lnTo>
                  <a:lnTo>
                    <a:pt x="446532" y="94786"/>
                  </a:lnTo>
                  <a:lnTo>
                    <a:pt x="396229" y="103208"/>
                  </a:lnTo>
                  <a:lnTo>
                    <a:pt x="345926" y="111988"/>
                  </a:lnTo>
                  <a:lnTo>
                    <a:pt x="295623" y="121126"/>
                  </a:lnTo>
                  <a:lnTo>
                    <a:pt x="245320" y="130622"/>
                  </a:lnTo>
                  <a:lnTo>
                    <a:pt x="195017" y="140477"/>
                  </a:lnTo>
                  <a:lnTo>
                    <a:pt x="144714" y="150691"/>
                  </a:lnTo>
                  <a:lnTo>
                    <a:pt x="94411" y="161262"/>
                  </a:lnTo>
                  <a:lnTo>
                    <a:pt x="44108" y="172192"/>
                  </a:lnTo>
                  <a:lnTo>
                    <a:pt x="2756" y="206738"/>
                  </a:lnTo>
                  <a:lnTo>
                    <a:pt x="0" y="227107"/>
                  </a:lnTo>
                  <a:lnTo>
                    <a:pt x="0" y="845026"/>
                  </a:lnTo>
                  <a:lnTo>
                    <a:pt x="24811" y="892844"/>
                  </a:lnTo>
                  <a:lnTo>
                    <a:pt x="94411" y="910858"/>
                  </a:lnTo>
                  <a:lnTo>
                    <a:pt x="144714" y="921430"/>
                  </a:lnTo>
                  <a:lnTo>
                    <a:pt x="195017" y="931643"/>
                  </a:lnTo>
                  <a:lnTo>
                    <a:pt x="245320" y="941498"/>
                  </a:lnTo>
                  <a:lnTo>
                    <a:pt x="295623" y="950994"/>
                  </a:lnTo>
                  <a:lnTo>
                    <a:pt x="345926" y="960133"/>
                  </a:lnTo>
                  <a:lnTo>
                    <a:pt x="396229" y="968913"/>
                  </a:lnTo>
                  <a:lnTo>
                    <a:pt x="446532" y="977334"/>
                  </a:lnTo>
                  <a:lnTo>
                    <a:pt x="496835" y="985397"/>
                  </a:lnTo>
                  <a:lnTo>
                    <a:pt x="547138" y="993102"/>
                  </a:lnTo>
                  <a:lnTo>
                    <a:pt x="597441" y="1000448"/>
                  </a:lnTo>
                  <a:lnTo>
                    <a:pt x="647744" y="1007436"/>
                  </a:lnTo>
                  <a:lnTo>
                    <a:pt x="698047" y="1014066"/>
                  </a:lnTo>
                  <a:lnTo>
                    <a:pt x="748350" y="1020338"/>
                  </a:lnTo>
                  <a:lnTo>
                    <a:pt x="798654" y="1026250"/>
                  </a:lnTo>
                  <a:lnTo>
                    <a:pt x="848957" y="1031805"/>
                  </a:lnTo>
                  <a:lnTo>
                    <a:pt x="899260" y="1037001"/>
                  </a:lnTo>
                  <a:lnTo>
                    <a:pt x="949563" y="1041839"/>
                  </a:lnTo>
                  <a:lnTo>
                    <a:pt x="999866" y="1046319"/>
                  </a:lnTo>
                  <a:lnTo>
                    <a:pt x="1050170" y="1050440"/>
                  </a:lnTo>
                  <a:lnTo>
                    <a:pt x="1100473" y="1054203"/>
                  </a:lnTo>
                  <a:lnTo>
                    <a:pt x="1150776" y="1057607"/>
                  </a:lnTo>
                  <a:lnTo>
                    <a:pt x="1201079" y="1060653"/>
                  </a:lnTo>
                  <a:lnTo>
                    <a:pt x="1251383" y="1063341"/>
                  </a:lnTo>
                  <a:lnTo>
                    <a:pt x="1301686" y="1065670"/>
                  </a:lnTo>
                  <a:lnTo>
                    <a:pt x="1351989" y="1067641"/>
                  </a:lnTo>
                  <a:lnTo>
                    <a:pt x="1402293" y="1069254"/>
                  </a:lnTo>
                  <a:lnTo>
                    <a:pt x="1452596" y="1070508"/>
                  </a:lnTo>
                  <a:lnTo>
                    <a:pt x="1502899" y="1071404"/>
                  </a:lnTo>
                  <a:lnTo>
                    <a:pt x="1553202" y="1071942"/>
                  </a:lnTo>
                  <a:lnTo>
                    <a:pt x="1603506" y="1072121"/>
                  </a:lnTo>
                  <a:lnTo>
                    <a:pt x="1653809" y="1071942"/>
                  </a:lnTo>
                  <a:lnTo>
                    <a:pt x="1704112" y="1071404"/>
                  </a:lnTo>
                  <a:lnTo>
                    <a:pt x="1754416" y="1070508"/>
                  </a:lnTo>
                  <a:lnTo>
                    <a:pt x="1804719" y="1069254"/>
                  </a:lnTo>
                  <a:lnTo>
                    <a:pt x="1855022" y="1067641"/>
                  </a:lnTo>
                  <a:lnTo>
                    <a:pt x="1905326" y="1065670"/>
                  </a:lnTo>
                  <a:lnTo>
                    <a:pt x="1955629" y="1063341"/>
                  </a:lnTo>
                  <a:lnTo>
                    <a:pt x="2005932" y="1060653"/>
                  </a:lnTo>
                  <a:lnTo>
                    <a:pt x="2056236" y="1057607"/>
                  </a:lnTo>
                  <a:lnTo>
                    <a:pt x="2106539" y="1054203"/>
                  </a:lnTo>
                  <a:lnTo>
                    <a:pt x="2156842" y="1050440"/>
                  </a:lnTo>
                  <a:lnTo>
                    <a:pt x="2207146" y="1046319"/>
                  </a:lnTo>
                  <a:lnTo>
                    <a:pt x="2257449" y="1041839"/>
                  </a:lnTo>
                  <a:lnTo>
                    <a:pt x="2307752" y="1037001"/>
                  </a:lnTo>
                  <a:lnTo>
                    <a:pt x="2358056" y="1031805"/>
                  </a:lnTo>
                  <a:lnTo>
                    <a:pt x="2408359" y="1026250"/>
                  </a:lnTo>
                  <a:lnTo>
                    <a:pt x="2458662" y="1020338"/>
                  </a:lnTo>
                  <a:lnTo>
                    <a:pt x="2508965" y="1014066"/>
                  </a:lnTo>
                  <a:lnTo>
                    <a:pt x="2559269" y="1007436"/>
                  </a:lnTo>
                  <a:lnTo>
                    <a:pt x="2609572" y="1000448"/>
                  </a:lnTo>
                  <a:lnTo>
                    <a:pt x="2659875" y="993102"/>
                  </a:lnTo>
                  <a:lnTo>
                    <a:pt x="2710178" y="985397"/>
                  </a:lnTo>
                  <a:lnTo>
                    <a:pt x="2760482" y="977334"/>
                  </a:lnTo>
                  <a:lnTo>
                    <a:pt x="2810785" y="968913"/>
                  </a:lnTo>
                  <a:lnTo>
                    <a:pt x="2861088" y="960133"/>
                  </a:lnTo>
                  <a:lnTo>
                    <a:pt x="2911391" y="950994"/>
                  </a:lnTo>
                  <a:lnTo>
                    <a:pt x="2961694" y="941498"/>
                  </a:lnTo>
                  <a:lnTo>
                    <a:pt x="3011997" y="931643"/>
                  </a:lnTo>
                  <a:lnTo>
                    <a:pt x="3062300" y="921430"/>
                  </a:lnTo>
                  <a:lnTo>
                    <a:pt x="3112604" y="910858"/>
                  </a:lnTo>
                  <a:lnTo>
                    <a:pt x="3162907" y="899928"/>
                  </a:lnTo>
                  <a:lnTo>
                    <a:pt x="3204256" y="865390"/>
                  </a:lnTo>
                  <a:lnTo>
                    <a:pt x="3207014" y="845026"/>
                  </a:lnTo>
                  <a:lnTo>
                    <a:pt x="3207014" y="227107"/>
                  </a:lnTo>
                  <a:lnTo>
                    <a:pt x="3182202" y="179282"/>
                  </a:lnTo>
                  <a:lnTo>
                    <a:pt x="3112604" y="161262"/>
                  </a:lnTo>
                  <a:lnTo>
                    <a:pt x="3062300" y="150691"/>
                  </a:lnTo>
                  <a:lnTo>
                    <a:pt x="3011997" y="140477"/>
                  </a:lnTo>
                  <a:lnTo>
                    <a:pt x="2961694" y="130622"/>
                  </a:lnTo>
                  <a:lnTo>
                    <a:pt x="2911391" y="121126"/>
                  </a:lnTo>
                  <a:lnTo>
                    <a:pt x="2861088" y="111988"/>
                  </a:lnTo>
                  <a:lnTo>
                    <a:pt x="2810785" y="103208"/>
                  </a:lnTo>
                  <a:lnTo>
                    <a:pt x="2760482" y="94786"/>
                  </a:lnTo>
                  <a:lnTo>
                    <a:pt x="2710178" y="86723"/>
                  </a:lnTo>
                  <a:lnTo>
                    <a:pt x="2659875" y="79018"/>
                  </a:lnTo>
                  <a:lnTo>
                    <a:pt x="2609572" y="71672"/>
                  </a:lnTo>
                  <a:lnTo>
                    <a:pt x="2559269" y="64684"/>
                  </a:lnTo>
                  <a:lnTo>
                    <a:pt x="2508965" y="58054"/>
                  </a:lnTo>
                  <a:lnTo>
                    <a:pt x="2458662" y="51783"/>
                  </a:lnTo>
                  <a:lnTo>
                    <a:pt x="2408359" y="45870"/>
                  </a:lnTo>
                  <a:lnTo>
                    <a:pt x="2358056" y="40315"/>
                  </a:lnTo>
                  <a:lnTo>
                    <a:pt x="2307752" y="35119"/>
                  </a:lnTo>
                  <a:lnTo>
                    <a:pt x="2257449" y="30281"/>
                  </a:lnTo>
                  <a:lnTo>
                    <a:pt x="2207146" y="25802"/>
                  </a:lnTo>
                  <a:lnTo>
                    <a:pt x="2156842" y="21680"/>
                  </a:lnTo>
                  <a:lnTo>
                    <a:pt x="2106539" y="17918"/>
                  </a:lnTo>
                  <a:lnTo>
                    <a:pt x="2056236" y="14513"/>
                  </a:lnTo>
                  <a:lnTo>
                    <a:pt x="2005932" y="11467"/>
                  </a:lnTo>
                  <a:lnTo>
                    <a:pt x="1955629" y="8779"/>
                  </a:lnTo>
                  <a:lnTo>
                    <a:pt x="1905326" y="6450"/>
                  </a:lnTo>
                  <a:lnTo>
                    <a:pt x="1855022" y="4479"/>
                  </a:lnTo>
                  <a:lnTo>
                    <a:pt x="1804719" y="2866"/>
                  </a:lnTo>
                  <a:lnTo>
                    <a:pt x="1754416" y="1612"/>
                  </a:lnTo>
                  <a:lnTo>
                    <a:pt x="1704112" y="716"/>
                  </a:lnTo>
                  <a:lnTo>
                    <a:pt x="1653809" y="179"/>
                  </a:lnTo>
                  <a:lnTo>
                    <a:pt x="16035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26303" y="10220298"/>
            <a:ext cx="2638425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9090" marR="5080" indent="-327025">
              <a:lnSpc>
                <a:spcPct val="109700"/>
              </a:lnSpc>
              <a:spcBef>
                <a:spcPts val="100"/>
              </a:spcBef>
            </a:pPr>
            <a:r>
              <a:rPr sz="2000" b="1" dirty="0">
                <a:solidFill>
                  <a:srgbClr val="323E4A"/>
                </a:solidFill>
                <a:latin typeface="Trebuchet MS"/>
                <a:cs typeface="Trebuchet MS"/>
              </a:rPr>
              <a:t>La</a:t>
            </a:r>
            <a:r>
              <a:rPr sz="2000" b="1" spc="-80" dirty="0">
                <a:solidFill>
                  <a:srgbClr val="323E4A"/>
                </a:solidFill>
                <a:latin typeface="Trebuchet MS"/>
                <a:cs typeface="Trebuchet MS"/>
              </a:rPr>
              <a:t> </a:t>
            </a:r>
            <a:r>
              <a:rPr sz="2000" b="1" spc="-20" dirty="0">
                <a:solidFill>
                  <a:srgbClr val="323E4A"/>
                </a:solidFill>
                <a:latin typeface="Trebuchet MS"/>
                <a:cs typeface="Trebuchet MS"/>
              </a:rPr>
              <a:t>respuesta</a:t>
            </a:r>
            <a:r>
              <a:rPr sz="2000" b="1" spc="-75" dirty="0">
                <a:solidFill>
                  <a:srgbClr val="323E4A"/>
                </a:solidFill>
                <a:latin typeface="Trebuchet MS"/>
                <a:cs typeface="Trebuchet MS"/>
              </a:rPr>
              <a:t> </a:t>
            </a:r>
            <a:r>
              <a:rPr sz="2000" b="1" spc="-40" dirty="0">
                <a:solidFill>
                  <a:srgbClr val="323E4A"/>
                </a:solidFill>
                <a:latin typeface="Trebuchet MS"/>
                <a:cs typeface="Trebuchet MS"/>
              </a:rPr>
              <a:t>inmune</a:t>
            </a:r>
            <a:r>
              <a:rPr sz="2000" b="1" spc="-75" dirty="0">
                <a:solidFill>
                  <a:srgbClr val="323E4A"/>
                </a:solidFill>
                <a:latin typeface="Trebuchet MS"/>
                <a:cs typeface="Trebuchet MS"/>
              </a:rPr>
              <a:t> </a:t>
            </a:r>
            <a:r>
              <a:rPr sz="2000" b="1" spc="-20" dirty="0">
                <a:solidFill>
                  <a:srgbClr val="323E4A"/>
                </a:solidFill>
                <a:latin typeface="Trebuchet MS"/>
                <a:cs typeface="Trebuchet MS"/>
              </a:rPr>
              <a:t>y </a:t>
            </a:r>
            <a:r>
              <a:rPr sz="2000" b="1" spc="-590" dirty="0">
                <a:solidFill>
                  <a:srgbClr val="323E4A"/>
                </a:solidFill>
                <a:latin typeface="Trebuchet MS"/>
                <a:cs typeface="Trebuchet MS"/>
              </a:rPr>
              <a:t> </a:t>
            </a:r>
            <a:r>
              <a:rPr sz="2000" b="1" spc="60" dirty="0">
                <a:solidFill>
                  <a:srgbClr val="323E4A"/>
                </a:solidFill>
                <a:latin typeface="Trebuchet MS"/>
                <a:cs typeface="Trebuchet MS"/>
              </a:rPr>
              <a:t>sus</a:t>
            </a:r>
            <a:r>
              <a:rPr sz="2000" b="1" spc="-85" dirty="0">
                <a:solidFill>
                  <a:srgbClr val="323E4A"/>
                </a:solidFill>
                <a:latin typeface="Trebuchet MS"/>
                <a:cs typeface="Trebuchet MS"/>
              </a:rPr>
              <a:t> </a:t>
            </a:r>
            <a:r>
              <a:rPr sz="2000" b="1" spc="-15" dirty="0">
                <a:solidFill>
                  <a:srgbClr val="323E4A"/>
                </a:solidFill>
                <a:latin typeface="Trebuchet MS"/>
                <a:cs typeface="Trebuchet MS"/>
              </a:rPr>
              <a:t>componentes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34815" y="3715892"/>
            <a:ext cx="1617345" cy="397510"/>
          </a:xfrm>
          <a:custGeom>
            <a:avLst/>
            <a:gdLst/>
            <a:ahLst/>
            <a:cxnLst/>
            <a:rect l="l" t="t" r="r" b="b"/>
            <a:pathLst>
              <a:path w="1617345" h="397510">
                <a:moveTo>
                  <a:pt x="1544789" y="0"/>
                </a:moveTo>
                <a:lnTo>
                  <a:pt x="72275" y="0"/>
                </a:lnTo>
                <a:lnTo>
                  <a:pt x="40655" y="4504"/>
                </a:lnTo>
                <a:lnTo>
                  <a:pt x="18068" y="18034"/>
                </a:lnTo>
                <a:lnTo>
                  <a:pt x="4517" y="40612"/>
                </a:lnTo>
                <a:lnTo>
                  <a:pt x="0" y="72263"/>
                </a:lnTo>
                <a:lnTo>
                  <a:pt x="0" y="325120"/>
                </a:lnTo>
                <a:lnTo>
                  <a:pt x="4517" y="356770"/>
                </a:lnTo>
                <a:lnTo>
                  <a:pt x="18068" y="379349"/>
                </a:lnTo>
                <a:lnTo>
                  <a:pt x="40655" y="392878"/>
                </a:lnTo>
                <a:lnTo>
                  <a:pt x="72275" y="397383"/>
                </a:lnTo>
                <a:lnTo>
                  <a:pt x="1544789" y="397383"/>
                </a:lnTo>
                <a:lnTo>
                  <a:pt x="1576403" y="392878"/>
                </a:lnTo>
                <a:lnTo>
                  <a:pt x="1598985" y="379349"/>
                </a:lnTo>
                <a:lnTo>
                  <a:pt x="1612535" y="356770"/>
                </a:lnTo>
                <a:lnTo>
                  <a:pt x="1617052" y="325120"/>
                </a:lnTo>
                <a:lnTo>
                  <a:pt x="1617052" y="72263"/>
                </a:lnTo>
                <a:lnTo>
                  <a:pt x="1612535" y="40612"/>
                </a:lnTo>
                <a:lnTo>
                  <a:pt x="1598985" y="18034"/>
                </a:lnTo>
                <a:lnTo>
                  <a:pt x="1576403" y="4504"/>
                </a:lnTo>
                <a:lnTo>
                  <a:pt x="1544789" y="0"/>
                </a:lnTo>
                <a:close/>
              </a:path>
            </a:pathLst>
          </a:custGeom>
          <a:solidFill>
            <a:srgbClr val="FFE6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184726" y="3793469"/>
            <a:ext cx="1308735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b="1" spc="-20" dirty="0">
                <a:solidFill>
                  <a:srgbClr val="323232"/>
                </a:solidFill>
                <a:latin typeface="Arial"/>
                <a:cs typeface="Arial"/>
              </a:rPr>
              <a:t>Inmunidad</a:t>
            </a:r>
            <a:r>
              <a:rPr sz="1250" b="1" spc="-65" dirty="0">
                <a:solidFill>
                  <a:srgbClr val="323232"/>
                </a:solidFill>
                <a:latin typeface="Arial"/>
                <a:cs typeface="Arial"/>
              </a:rPr>
              <a:t> </a:t>
            </a:r>
            <a:r>
              <a:rPr sz="1250" b="1" spc="-15" dirty="0">
                <a:solidFill>
                  <a:srgbClr val="323232"/>
                </a:solidFill>
                <a:latin typeface="Arial"/>
                <a:cs typeface="Arial"/>
              </a:rPr>
              <a:t>innata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034815" y="3914203"/>
            <a:ext cx="2150110" cy="8514080"/>
            <a:chOff x="4034815" y="3914203"/>
            <a:chExt cx="2150110" cy="8514080"/>
          </a:xfrm>
        </p:grpSpPr>
        <p:sp>
          <p:nvSpPr>
            <p:cNvPr id="11" name="object 11"/>
            <p:cNvSpPr/>
            <p:nvPr/>
          </p:nvSpPr>
          <p:spPr>
            <a:xfrm>
              <a:off x="5769318" y="391452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01" y="127"/>
                  </a:moveTo>
                  <a:lnTo>
                    <a:pt x="12" y="0"/>
                  </a:lnTo>
                  <a:lnTo>
                    <a:pt x="101" y="127"/>
                  </a:ln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69317" y="391452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01" y="127"/>
                  </a:moveTo>
                  <a:lnTo>
                    <a:pt x="12" y="0"/>
                  </a:lnTo>
                  <a:lnTo>
                    <a:pt x="101" y="127"/>
                  </a:ln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69330" y="391464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69330" y="391464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34815" y="12030633"/>
              <a:ext cx="2150110" cy="397510"/>
            </a:xfrm>
            <a:custGeom>
              <a:avLst/>
              <a:gdLst/>
              <a:ahLst/>
              <a:cxnLst/>
              <a:rect l="l" t="t" r="r" b="b"/>
              <a:pathLst>
                <a:path w="2150110" h="397509">
                  <a:moveTo>
                    <a:pt x="2077783" y="0"/>
                  </a:moveTo>
                  <a:lnTo>
                    <a:pt x="72275" y="0"/>
                  </a:lnTo>
                  <a:lnTo>
                    <a:pt x="40655" y="4517"/>
                  </a:lnTo>
                  <a:lnTo>
                    <a:pt x="18068" y="18067"/>
                  </a:lnTo>
                  <a:lnTo>
                    <a:pt x="4517" y="40649"/>
                  </a:lnTo>
                  <a:lnTo>
                    <a:pt x="0" y="72263"/>
                  </a:lnTo>
                  <a:lnTo>
                    <a:pt x="0" y="325221"/>
                  </a:lnTo>
                  <a:lnTo>
                    <a:pt x="4517" y="356834"/>
                  </a:lnTo>
                  <a:lnTo>
                    <a:pt x="18068" y="379417"/>
                  </a:lnTo>
                  <a:lnTo>
                    <a:pt x="40655" y="392967"/>
                  </a:lnTo>
                  <a:lnTo>
                    <a:pt x="72275" y="397484"/>
                  </a:lnTo>
                  <a:lnTo>
                    <a:pt x="2077783" y="397484"/>
                  </a:lnTo>
                  <a:lnTo>
                    <a:pt x="2109404" y="392967"/>
                  </a:lnTo>
                  <a:lnTo>
                    <a:pt x="2131990" y="379417"/>
                  </a:lnTo>
                  <a:lnTo>
                    <a:pt x="2145542" y="356834"/>
                  </a:lnTo>
                  <a:lnTo>
                    <a:pt x="2150059" y="325221"/>
                  </a:lnTo>
                  <a:lnTo>
                    <a:pt x="2150059" y="72263"/>
                  </a:lnTo>
                  <a:lnTo>
                    <a:pt x="2145542" y="40649"/>
                  </a:lnTo>
                  <a:lnTo>
                    <a:pt x="2131990" y="18067"/>
                  </a:lnTo>
                  <a:lnTo>
                    <a:pt x="2109404" y="4517"/>
                  </a:lnTo>
                  <a:lnTo>
                    <a:pt x="2077783" y="0"/>
                  </a:lnTo>
                  <a:close/>
                </a:path>
              </a:pathLst>
            </a:custGeom>
            <a:solidFill>
              <a:srgbClr val="FFE6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184726" y="12108299"/>
            <a:ext cx="1842135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b="1" spc="-40" dirty="0">
                <a:solidFill>
                  <a:srgbClr val="323232"/>
                </a:solidFill>
                <a:latin typeface="Arial"/>
                <a:cs typeface="Arial"/>
              </a:rPr>
              <a:t>La</a:t>
            </a:r>
            <a:r>
              <a:rPr sz="1250" b="1" spc="-25" dirty="0">
                <a:solidFill>
                  <a:srgbClr val="323232"/>
                </a:solidFill>
                <a:latin typeface="Arial"/>
                <a:cs typeface="Arial"/>
              </a:rPr>
              <a:t> inmunidad </a:t>
            </a:r>
            <a:r>
              <a:rPr sz="1250" b="1" spc="-10" dirty="0">
                <a:solidFill>
                  <a:srgbClr val="323232"/>
                </a:solidFill>
                <a:latin typeface="Arial"/>
                <a:cs typeface="Arial"/>
              </a:rPr>
              <a:t>adaptativa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034815" y="1174559"/>
            <a:ext cx="5023485" cy="16671290"/>
            <a:chOff x="4034815" y="1174559"/>
            <a:chExt cx="5023485" cy="16671290"/>
          </a:xfrm>
        </p:grpSpPr>
        <p:sp>
          <p:nvSpPr>
            <p:cNvPr id="18" name="object 18"/>
            <p:cNvSpPr/>
            <p:nvPr/>
          </p:nvSpPr>
          <p:spPr>
            <a:xfrm>
              <a:off x="6302311" y="1222937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88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02311" y="1222937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01" y="50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02324" y="1222942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02324" y="1222942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057627" y="905732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057627" y="905732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01" y="50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057640" y="9057373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057640" y="9057373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34815" y="16717492"/>
              <a:ext cx="2132330" cy="1127760"/>
            </a:xfrm>
            <a:custGeom>
              <a:avLst/>
              <a:gdLst/>
              <a:ahLst/>
              <a:cxnLst/>
              <a:rect l="l" t="t" r="r" b="b"/>
              <a:pathLst>
                <a:path w="2132329" h="1127759">
                  <a:moveTo>
                    <a:pt x="2059711" y="0"/>
                  </a:moveTo>
                  <a:lnTo>
                    <a:pt x="72275" y="0"/>
                  </a:lnTo>
                  <a:lnTo>
                    <a:pt x="40655" y="4517"/>
                  </a:lnTo>
                  <a:lnTo>
                    <a:pt x="18068" y="18068"/>
                  </a:lnTo>
                  <a:lnTo>
                    <a:pt x="4517" y="40655"/>
                  </a:lnTo>
                  <a:lnTo>
                    <a:pt x="0" y="72275"/>
                  </a:lnTo>
                  <a:lnTo>
                    <a:pt x="0" y="1055474"/>
                  </a:lnTo>
                  <a:lnTo>
                    <a:pt x="4517" y="1087092"/>
                  </a:lnTo>
                  <a:lnTo>
                    <a:pt x="18068" y="1109676"/>
                  </a:lnTo>
                  <a:lnTo>
                    <a:pt x="40655" y="1123227"/>
                  </a:lnTo>
                  <a:lnTo>
                    <a:pt x="72275" y="1127744"/>
                  </a:lnTo>
                  <a:lnTo>
                    <a:pt x="2059711" y="1127744"/>
                  </a:lnTo>
                  <a:lnTo>
                    <a:pt x="2091332" y="1123227"/>
                  </a:lnTo>
                  <a:lnTo>
                    <a:pt x="2113918" y="1109676"/>
                  </a:lnTo>
                  <a:lnTo>
                    <a:pt x="2127469" y="1087092"/>
                  </a:lnTo>
                  <a:lnTo>
                    <a:pt x="2131987" y="1055474"/>
                  </a:lnTo>
                  <a:lnTo>
                    <a:pt x="2131987" y="72275"/>
                  </a:lnTo>
                  <a:lnTo>
                    <a:pt x="2127469" y="40655"/>
                  </a:lnTo>
                  <a:lnTo>
                    <a:pt x="2113918" y="18068"/>
                  </a:lnTo>
                  <a:lnTo>
                    <a:pt x="2091332" y="4517"/>
                  </a:lnTo>
                  <a:lnTo>
                    <a:pt x="2059711" y="0"/>
                  </a:lnTo>
                  <a:close/>
                </a:path>
              </a:pathLst>
            </a:custGeom>
            <a:solidFill>
              <a:srgbClr val="FFE6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7426" y="16807831"/>
              <a:ext cx="1806765" cy="85672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750477" y="117487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01" y="0"/>
                  </a:moveTo>
                  <a:lnTo>
                    <a:pt x="88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750477" y="117487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01" y="0"/>
                  </a:moveTo>
                  <a:lnTo>
                    <a:pt x="88" y="12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750490" y="1174876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750490" y="1174876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461252" y="8871159"/>
            <a:ext cx="2435225" cy="35115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depende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del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tipo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antígeno,</a:t>
            </a:r>
            <a:endParaRPr sz="1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es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específica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casi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siempre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tiene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memoria.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928258" y="500863"/>
            <a:ext cx="5681345" cy="83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86405">
              <a:lnSpc>
                <a:spcPct val="1067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actúa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inmediatamente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no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depende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del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tipo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antígeno</a:t>
            </a:r>
            <a:endParaRPr sz="1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 marR="5080">
              <a:lnSpc>
                <a:spcPct val="106700"/>
              </a:lnSpc>
              <a:tabLst>
                <a:tab pos="2976880" algn="l"/>
              </a:tabLst>
            </a:pPr>
            <a:r>
              <a:rPr sz="1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todo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el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mundo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nace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con una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inmunidad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innata  </a:t>
            </a:r>
            <a:r>
              <a:rPr sz="10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u="heavy" spc="-5" dirty="0">
                <a:solidFill>
                  <a:srgbClr val="FFFFFF"/>
                </a:solidFill>
                <a:uFill>
                  <a:solidFill>
                    <a:srgbClr val="DEE3E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00" u="heavy" dirty="0">
                <a:solidFill>
                  <a:srgbClr val="FFFFFF"/>
                </a:solidFill>
                <a:uFill>
                  <a:solidFill>
                    <a:srgbClr val="DEE3EC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0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el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si</a:t>
            </a: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tema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inmunitario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sabe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econocer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cuándo  o natural,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un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tipo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protección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general.	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ciertos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invasores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pueden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ser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peligrosos.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216570" y="8496230"/>
            <a:ext cx="2666365" cy="35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inmunidad adaptativa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(o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activa)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se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desarrolla </a:t>
            </a:r>
            <a:r>
              <a:rPr sz="1000" spc="-2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largo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vida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una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persona.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928261" y="1476493"/>
            <a:ext cx="26422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Los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elementos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más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importantes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inmunidad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innata,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que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constituyen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una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barrera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física,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química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biológica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8768232" y="1743646"/>
            <a:ext cx="271780" cy="8665210"/>
            <a:chOff x="8768232" y="1743646"/>
            <a:chExt cx="271780" cy="8665210"/>
          </a:xfrm>
        </p:grpSpPr>
        <p:sp>
          <p:nvSpPr>
            <p:cNvPr id="37" name="object 37"/>
            <p:cNvSpPr/>
            <p:nvPr/>
          </p:nvSpPr>
          <p:spPr>
            <a:xfrm>
              <a:off x="8768549" y="174396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01" y="127"/>
                  </a:moveTo>
                  <a:lnTo>
                    <a:pt x="0" y="0"/>
                  </a:lnTo>
                  <a:lnTo>
                    <a:pt x="101" y="127"/>
                  </a:ln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768549" y="174396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01" y="127"/>
                  </a:moveTo>
                  <a:lnTo>
                    <a:pt x="0" y="0"/>
                  </a:lnTo>
                  <a:lnTo>
                    <a:pt x="101" y="127"/>
                  </a:ln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768562" y="174409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768562" y="174409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039555" y="1040787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039555" y="1040787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14" y="50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039580" y="1040792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63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039580" y="1040792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63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8927490" y="1476470"/>
            <a:ext cx="24999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son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piel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las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mucosas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(genitales,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orales,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digestivas,</a:t>
            </a: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etc.)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con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todos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sus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componentes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celulares.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461252" y="9977759"/>
            <a:ext cx="2382520" cy="83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si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el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microbio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llega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sobrevivir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todos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los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mecanismos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del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immune</a:t>
            </a:r>
            <a:endParaRPr sz="1000">
              <a:latin typeface="Microsoft Sans Serif"/>
              <a:cs typeface="Microsoft Sans Serif"/>
            </a:endParaRPr>
          </a:p>
          <a:p>
            <a:pPr marL="12700" marR="29845">
              <a:lnSpc>
                <a:spcPct val="106700"/>
              </a:lnSpc>
            </a:pP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innato,</a:t>
            </a: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respuesta</a:t>
            </a: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inmune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adaptativa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se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pondrá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en</a:t>
            </a:r>
            <a:endParaRPr sz="1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marcha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884018" y="10221729"/>
            <a:ext cx="2868295" cy="35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025" marR="30480" indent="-289560">
              <a:lnSpc>
                <a:spcPct val="106700"/>
              </a:lnSpc>
              <a:spcBef>
                <a:spcPts val="100"/>
              </a:spcBef>
              <a:tabLst>
                <a:tab pos="309880" algn="l"/>
              </a:tabLst>
            </a:pPr>
            <a:r>
              <a:rPr sz="1500" u="heavy" spc="-7" baseline="36111" dirty="0">
                <a:solidFill>
                  <a:srgbClr val="FFFFFF"/>
                </a:solidFill>
                <a:uFill>
                  <a:solidFill>
                    <a:srgbClr val="DEE3EC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500" spc="-179" baseline="361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través del reconocimiento de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los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diferentes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microorganismos,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toxinas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antígenos.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9216563" y="9002160"/>
            <a:ext cx="2433955" cy="83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En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consecuencia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todos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antígenos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serán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registrados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recordados</a:t>
            </a:r>
            <a:endParaRPr sz="1000">
              <a:latin typeface="Microsoft Sans Serif"/>
              <a:cs typeface="Microsoft Sans Serif"/>
            </a:endParaRPr>
          </a:p>
          <a:p>
            <a:pPr marL="12700" marR="165100">
              <a:lnSpc>
                <a:spcPct val="106700"/>
              </a:lnSpc>
            </a:pP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en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encuentros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subsecuentes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para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poder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eliminarlos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endParaRPr sz="1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manera</a:t>
            </a:r>
            <a:r>
              <a:rPr sz="1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más</a:t>
            </a:r>
            <a:r>
              <a:rPr sz="1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eficiente.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461247" y="11034777"/>
            <a:ext cx="2475230" cy="35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La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inmunidad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adaptativa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puede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dividirse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en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inmunidad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humoral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inmunidad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celular.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7539621" y="3087560"/>
            <a:ext cx="3785870" cy="13169265"/>
            <a:chOff x="7539621" y="3087560"/>
            <a:chExt cx="3785870" cy="13169265"/>
          </a:xfrm>
        </p:grpSpPr>
        <p:sp>
          <p:nvSpPr>
            <p:cNvPr id="51" name="object 51"/>
            <p:cNvSpPr/>
            <p:nvPr/>
          </p:nvSpPr>
          <p:spPr>
            <a:xfrm>
              <a:off x="9129890" y="1122091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129890" y="1122091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14" y="50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129915" y="1122097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63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129915" y="1122097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63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319603" y="1274556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319603" y="1274556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14" y="50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319628" y="1274561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63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319628" y="1274561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63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91243" y="12621158"/>
              <a:ext cx="1806765" cy="1581645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9346705" y="1540142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346705" y="1540142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14" y="50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346730" y="1540148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63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346730" y="1540148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63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18357" y="14455749"/>
              <a:ext cx="1806765" cy="1801012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7539939" y="308787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114" y="0"/>
                  </a:moveTo>
                  <a:lnTo>
                    <a:pt x="0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539939" y="308787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114" y="0"/>
                  </a:moveTo>
                  <a:lnTo>
                    <a:pt x="11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4" y="0"/>
                  </a:ln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539964" y="308787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539964" y="308787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0430764" y="386257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114" y="0"/>
                  </a:moveTo>
                  <a:lnTo>
                    <a:pt x="0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0430764" y="386257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114" y="0"/>
                  </a:moveTo>
                  <a:lnTo>
                    <a:pt x="11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4" y="0"/>
                  </a:ln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0430789" y="386257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63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0430789" y="386257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63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8974353" y="10964321"/>
            <a:ext cx="2833370" cy="177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309880" algn="l"/>
              </a:tabLst>
            </a:pPr>
            <a:r>
              <a:rPr sz="1500" u="heavy" spc="-7" baseline="-36111" dirty="0">
                <a:solidFill>
                  <a:srgbClr val="FFFFFF"/>
                </a:solidFill>
                <a:uFill>
                  <a:solidFill>
                    <a:srgbClr val="DEE3EC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500" spc="-179" baseline="-361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Dependiendo</a:t>
            </a: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qué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microorganismo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sea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el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9288843" y="11116074"/>
            <a:ext cx="2631440" cy="35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invasor,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éste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inducirá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una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respuesta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humoral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 </a:t>
            </a:r>
            <a:r>
              <a:rPr sz="10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una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celular.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461252" y="12559416"/>
            <a:ext cx="2663190" cy="35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El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sistema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inmune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adaptativo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posee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elementos </a:t>
            </a:r>
            <a:r>
              <a:rPr sz="1000" spc="-2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importantes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como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478556" y="11603908"/>
            <a:ext cx="2628900" cy="83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3664">
              <a:lnSpc>
                <a:spcPct val="106700"/>
              </a:lnSpc>
              <a:spcBef>
                <a:spcPts val="100"/>
              </a:spcBef>
            </a:pP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las</a:t>
            </a:r>
            <a:r>
              <a:rPr sz="10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células</a:t>
            </a:r>
            <a:r>
              <a:rPr sz="10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presentadoras</a:t>
            </a:r>
            <a:r>
              <a:rPr sz="10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antígenos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(apc),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los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linfocitos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los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linfocitos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B.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Todas</a:t>
            </a:r>
            <a:endParaRPr sz="1000">
              <a:latin typeface="Microsoft Sans Serif"/>
              <a:cs typeface="Microsoft Sans Serif"/>
            </a:endParaRPr>
          </a:p>
          <a:p>
            <a:pPr marL="12700" marR="5080">
              <a:lnSpc>
                <a:spcPct val="106700"/>
              </a:lnSpc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estas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células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circulan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través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sangre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linfa,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se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concentran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en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el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bazo,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los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ganglios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linfáticos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otros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tejidos.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461252" y="14971369"/>
            <a:ext cx="2693670" cy="83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Cuando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un antígeno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ingresa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al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cuerpo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por </a:t>
            </a:r>
            <a:r>
              <a:rPr sz="1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segunda </a:t>
            </a: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vez,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el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sistema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inmune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recuerda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exactamente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cómo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eliminarlo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través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una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respuesta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inmune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específica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más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intensa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más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rápida.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7698879" y="3676401"/>
            <a:ext cx="2531745" cy="35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2384">
              <a:lnSpc>
                <a:spcPct val="106700"/>
              </a:lnSpc>
              <a:spcBef>
                <a:spcPts val="100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Entre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los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péptidos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antimicrobianos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están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las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defensinas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catelicidina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(LL-37)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928258" y="2126967"/>
            <a:ext cx="6949440" cy="1362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83080" marR="2568575">
              <a:lnSpc>
                <a:spcPct val="1067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Un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elemento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muy </a:t>
            </a:r>
            <a:r>
              <a:rPr sz="1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importante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respuesta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innata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son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los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péptidos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antimicrobianos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(pam)</a:t>
            </a:r>
            <a:endParaRPr sz="1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Microsoft Sans Serif"/>
              <a:cs typeface="Microsoft Sans Serif"/>
            </a:endParaRPr>
          </a:p>
          <a:p>
            <a:pPr marL="1783080" marR="2926715">
              <a:lnSpc>
                <a:spcPct val="106700"/>
              </a:lnSpc>
            </a:pPr>
            <a:r>
              <a:rPr sz="1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Se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requieren para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mantener intactas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las </a:t>
            </a:r>
            <a:r>
              <a:rPr sz="1000" spc="-2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barreras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piel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las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mucosas</a:t>
            </a:r>
            <a:endParaRPr sz="1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Péptidos</a:t>
            </a:r>
            <a:r>
              <a:rPr sz="1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antimicrobianos</a:t>
            </a:r>
            <a:endParaRPr sz="1000">
              <a:latin typeface="Microsoft Sans Serif"/>
              <a:cs typeface="Microsoft Sans Serif"/>
            </a:endParaRPr>
          </a:p>
          <a:p>
            <a:pPr marL="4673600" marR="5080">
              <a:lnSpc>
                <a:spcPts val="1280"/>
              </a:lnSpc>
            </a:pP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que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utilizan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diferentes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mecanismos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para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eliminar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microorganismos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6907263" y="3668179"/>
            <a:ext cx="5502275" cy="3474720"/>
            <a:chOff x="6907263" y="3668179"/>
            <a:chExt cx="5502275" cy="3474720"/>
          </a:xfrm>
        </p:grpSpPr>
        <p:pic>
          <p:nvPicPr>
            <p:cNvPr id="81" name="object 8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02404" y="3668179"/>
              <a:ext cx="1806765" cy="1373593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6907581" y="570124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88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907581" y="570124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01" y="63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907593" y="570130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907593" y="570130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7178586" y="714214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7178586" y="714214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14" y="50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7178611" y="714220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63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178611" y="714220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63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9464154" y="570124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88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9464154" y="570124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01" y="63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9464167" y="570130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9464167" y="570130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9717100" y="651429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9717100" y="651429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01" y="50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9717113" y="651435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9717113" y="651435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5928258" y="5607258"/>
            <a:ext cx="817244" cy="177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C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omplemento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928258" y="7048162"/>
            <a:ext cx="1087120" cy="177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C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élulas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dendríticas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7066521" y="5688557"/>
            <a:ext cx="1781175" cy="177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proteínas</a:t>
            </a: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presentes</a:t>
            </a: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en</a:t>
            </a: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el</a:t>
            </a: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suero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7337539" y="6328138"/>
            <a:ext cx="2184400" cy="35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son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un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elemento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clave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en el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paso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 </a:t>
            </a:r>
            <a:r>
              <a:rPr sz="1000" spc="-2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inmunidad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innata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la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adaptativa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9655722" y="5282087"/>
            <a:ext cx="2506345" cy="177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las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cuales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interactúan entre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sí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formando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una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7041121" y="5525953"/>
            <a:ext cx="3971925" cy="177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2577465" algn="l"/>
              </a:tabLst>
            </a:pP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es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un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sistema de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aproximadamente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30</a:t>
            </a:r>
            <a:r>
              <a:rPr sz="1000" u="heavy" spc="40" dirty="0">
                <a:solidFill>
                  <a:srgbClr val="FFFFFF"/>
                </a:solidFill>
                <a:uFill>
                  <a:solidFill>
                    <a:srgbClr val="DEE3EC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500" spc="-30" baseline="36111" dirty="0">
                <a:solidFill>
                  <a:srgbClr val="FFFFFF"/>
                </a:solidFill>
                <a:latin typeface="Microsoft Sans Serif"/>
                <a:cs typeface="Microsoft Sans Serif"/>
              </a:rPr>
              <a:t>cascada</a:t>
            </a:r>
            <a:r>
              <a:rPr sz="1500" spc="-37" baseline="36111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7" baseline="36111" dirty="0">
                <a:solidFill>
                  <a:srgbClr val="FFFFFF"/>
                </a:solidFill>
                <a:latin typeface="Microsoft Sans Serif"/>
                <a:cs typeface="Microsoft Sans Serif"/>
              </a:rPr>
              <a:t>enzimática</a:t>
            </a:r>
            <a:r>
              <a:rPr sz="1500" spc="-37" baseline="36111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7" baseline="36111" dirty="0">
                <a:solidFill>
                  <a:srgbClr val="FFFFFF"/>
                </a:solidFill>
                <a:latin typeface="Microsoft Sans Serif"/>
                <a:cs typeface="Microsoft Sans Serif"/>
              </a:rPr>
              <a:t>que</a:t>
            </a:r>
            <a:endParaRPr sz="1500" baseline="36111">
              <a:latin typeface="Microsoft Sans Serif"/>
              <a:cs typeface="Microsoft Sans Serif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9623094" y="5596445"/>
            <a:ext cx="24752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participa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en la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amplificación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respuesta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inmune</a:t>
            </a:r>
            <a:endParaRPr sz="1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humoral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12354662" y="5700927"/>
            <a:ext cx="1270" cy="1270"/>
            <a:chOff x="12354662" y="5700927"/>
            <a:chExt cx="1270" cy="1270"/>
          </a:xfrm>
        </p:grpSpPr>
        <p:sp>
          <p:nvSpPr>
            <p:cNvPr id="106" name="object 106"/>
            <p:cNvSpPr/>
            <p:nvPr/>
          </p:nvSpPr>
          <p:spPr>
            <a:xfrm>
              <a:off x="12354979" y="570124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88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2354979" y="570124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01" y="63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2354992" y="5701308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2354992" y="5701308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12224842" y="5352517"/>
            <a:ext cx="2887345" cy="51371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80"/>
              </a:spcBef>
            </a:pP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el cual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elimina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al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patógeno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través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lisis</a:t>
            </a:r>
            <a:endParaRPr sz="1000">
              <a:latin typeface="Microsoft Sans Serif"/>
              <a:cs typeface="Microsoft Sans Serif"/>
            </a:endParaRPr>
          </a:p>
          <a:p>
            <a:pPr marL="301625" marR="5080" indent="-289560">
              <a:lnSpc>
                <a:spcPct val="106700"/>
              </a:lnSpc>
              <a:tabLst>
                <a:tab pos="284480" algn="l"/>
              </a:tabLst>
            </a:pPr>
            <a:r>
              <a:rPr sz="1000" u="heavy" spc="-5" dirty="0">
                <a:solidFill>
                  <a:srgbClr val="FFFFFF"/>
                </a:solidFill>
                <a:uFill>
                  <a:solidFill>
                    <a:srgbClr val="DEE3EC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0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éste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“aderezando”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al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microbio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para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hacerlo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más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apetecible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las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células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fagocíticas.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9561563" y="6257705"/>
            <a:ext cx="3021330" cy="177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309880" algn="l"/>
              </a:tabLst>
            </a:pPr>
            <a:r>
              <a:rPr sz="1500" u="heavy" spc="-7" baseline="-36111" dirty="0">
                <a:solidFill>
                  <a:srgbClr val="FFFFFF"/>
                </a:solidFill>
                <a:uFill>
                  <a:solidFill>
                    <a:srgbClr val="DEE3EC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500" spc="-179" baseline="-361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ya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que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tienen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un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papel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central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en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eliminación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9876040" y="6409458"/>
            <a:ext cx="2530475" cy="35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patógenos,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el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control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inmunidad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la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tolerancia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7337539" y="6915345"/>
            <a:ext cx="2613660" cy="35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Estas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células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patrullan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el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organismo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buscando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microorganismos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toxinas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peligrosas.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114" name="object 114"/>
          <p:cNvGrpSpPr/>
          <p:nvPr/>
        </p:nvGrpSpPr>
        <p:grpSpPr>
          <a:xfrm>
            <a:off x="10096195" y="7769682"/>
            <a:ext cx="1270" cy="1270"/>
            <a:chOff x="10096195" y="7769682"/>
            <a:chExt cx="1270" cy="1270"/>
          </a:xfrm>
        </p:grpSpPr>
        <p:sp>
          <p:nvSpPr>
            <p:cNvPr id="115" name="object 115"/>
            <p:cNvSpPr/>
            <p:nvPr/>
          </p:nvSpPr>
          <p:spPr>
            <a:xfrm>
              <a:off x="10096512" y="776999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01" y="0"/>
                  </a:moveTo>
                  <a:close/>
                </a:path>
              </a:pathLst>
            </a:custGeom>
            <a:solidFill>
              <a:srgbClr val="50A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0096512" y="776999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14" y="50"/>
                  </a:moveTo>
                  <a:close/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0096538" y="777005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0096538" y="777005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ln w="3175">
              <a:solidFill>
                <a:srgbClr val="DEE3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9" name="object 119"/>
          <p:cNvSpPr txBox="1"/>
          <p:nvPr/>
        </p:nvSpPr>
        <p:spPr>
          <a:xfrm>
            <a:off x="7337539" y="7421232"/>
            <a:ext cx="5496560" cy="67627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45085">
              <a:lnSpc>
                <a:spcPct val="100000"/>
              </a:lnSpc>
              <a:spcBef>
                <a:spcPts val="180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Después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capturar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los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microorganismos</a:t>
            </a:r>
            <a:endParaRPr sz="1000">
              <a:latin typeface="Microsoft Sans Serif"/>
              <a:cs typeface="Microsoft Sans Serif"/>
            </a:endParaRPr>
          </a:p>
          <a:p>
            <a:pPr marL="12700" marR="5080">
              <a:lnSpc>
                <a:spcPct val="106700"/>
              </a:lnSpc>
              <a:tabLst>
                <a:tab pos="2913380" algn="l"/>
              </a:tabLst>
            </a:pP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invasores,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las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células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dendríticas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los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fagocitan</a:t>
            </a:r>
            <a:r>
              <a:rPr sz="1000" u="heavy" spc="5" dirty="0">
                <a:solidFill>
                  <a:srgbClr val="FFFFFF"/>
                </a:solidFill>
                <a:uFill>
                  <a:solidFill>
                    <a:srgbClr val="DEE3EC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viajan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los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ganglios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periféricos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más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cercanos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los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destruyen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en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fragmentos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pequeños,	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donde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presentan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los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linfocitos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T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denominados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antígenos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0" y="13774444"/>
            <a:ext cx="15621000" cy="285115"/>
          </a:xfrm>
          <a:custGeom>
            <a:avLst/>
            <a:gdLst/>
            <a:ahLst/>
            <a:cxnLst/>
            <a:rect l="l" t="t" r="r" b="b"/>
            <a:pathLst>
              <a:path w="15621000" h="285115">
                <a:moveTo>
                  <a:pt x="0" y="285026"/>
                </a:moveTo>
                <a:lnTo>
                  <a:pt x="15620998" y="285026"/>
                </a:lnTo>
                <a:lnTo>
                  <a:pt x="15620998" y="0"/>
                </a:lnTo>
                <a:lnTo>
                  <a:pt x="0" y="0"/>
                </a:lnTo>
                <a:lnTo>
                  <a:pt x="0" y="285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B6B6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595</Words>
  <Application>Microsoft Office PowerPoint</Application>
  <PresentationFormat>Personalizado</PresentationFormat>
  <Paragraphs>69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Office Theme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2022-05-28T22:45:00Z</dcterms:created>
  <dcterms:modified xsi:type="dcterms:W3CDTF">2023-08-28T19:55:53Z</dcterms:modified>
</cp:coreProperties>
</file>